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257" r:id="rId3"/>
    <p:sldId id="284" r:id="rId4"/>
    <p:sldId id="285" r:id="rId5"/>
    <p:sldId id="286" r:id="rId6"/>
    <p:sldId id="260" r:id="rId7"/>
    <p:sldId id="263" r:id="rId8"/>
    <p:sldId id="262" r:id="rId9"/>
    <p:sldId id="264" r:id="rId10"/>
    <p:sldId id="287" r:id="rId11"/>
    <p:sldId id="266" r:id="rId12"/>
    <p:sldId id="267" r:id="rId13"/>
    <p:sldId id="269" r:id="rId14"/>
    <p:sldId id="270" r:id="rId15"/>
    <p:sldId id="289" r:id="rId16"/>
    <p:sldId id="288" r:id="rId17"/>
    <p:sldId id="271" r:id="rId18"/>
    <p:sldId id="259"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FF0000"/>
    <a:srgbClr val="FF9999"/>
    <a:srgbClr val="006600"/>
    <a:srgbClr val="66FF33"/>
    <a:srgbClr val="FF3300"/>
    <a:srgbClr val="FFFF00"/>
    <a:srgbClr val="FFFF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13" autoAdjust="0"/>
  </p:normalViewPr>
  <p:slideViewPr>
    <p:cSldViewPr showGuides="1">
      <p:cViewPr varScale="1">
        <p:scale>
          <a:sx n="66" d="100"/>
          <a:sy n="66" d="100"/>
        </p:scale>
        <p:origin x="-120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505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4506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506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F721C91-B2F7-4A39-8243-92DE3D1BFF73}"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74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74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74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74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18FED2F-F277-4C4C-A95D-AD53540F5CD7}"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4B99D0-BE0A-4919-8593-AB8FAC282951}" type="slidenum">
              <a:rPr lang="en-US"/>
              <a:pPr/>
              <a:t>14</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03063EC-8C84-424F-9284-2D8DD249649A}"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F365B27-9043-44AC-89E9-60D2485C64A1}"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9F4F5F4-BA6B-4E7A-8B64-54A90F097834}"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AFA7724-4F42-4118-8D7E-0E3944424007}"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1958A79D-6073-4559-B004-66BC4A90E2C6}"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B745BB1D-9D4B-4C7A-9931-50ED7C43AD74}"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05F211E-EB28-4825-82EC-2E3AA0070A3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96B3F9D-5F08-4882-A36F-7668FF5908D0}"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FA0E1F7-5316-4A28-81E7-FCFA7B6DD684}"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B0FAC56-78A5-48FC-9AD9-044372C6A0F7}"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939E1AE-3637-4050-8B71-562A3C4F580B}"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id-ID"/>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D4C55123-1FB6-4347-B333-32DDDDCD663E}"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F07737EB-684D-46EF-9AF2-E4F9F47125B8}" type="slidenum">
              <a:rPr lang="en-US"/>
              <a:pPr/>
              <a:t>‹#›</a:t>
            </a:fld>
            <a:endParaRPr lang="en-US"/>
          </a:p>
        </p:txBody>
      </p:sp>
      <p:sp>
        <p:nvSpPr>
          <p:cNvPr id="1032" name="Text Box 8"/>
          <p:cNvSpPr txBox="1">
            <a:spLocks noChangeArrowheads="1"/>
          </p:cNvSpPr>
          <p:nvPr userDrawn="1"/>
        </p:nvSpPr>
        <p:spPr bwMode="auto">
          <a:xfrm>
            <a:off x="3733800" y="1600200"/>
            <a:ext cx="1447800" cy="366713"/>
          </a:xfrm>
          <a:prstGeom prst="rect">
            <a:avLst/>
          </a:prstGeom>
          <a:noFill/>
          <a:ln w="9525">
            <a:noFill/>
            <a:miter lim="800000"/>
            <a:headEnd/>
            <a:tailEnd/>
          </a:ln>
          <a:effectLst/>
        </p:spPr>
        <p:txBody>
          <a:bodyPr>
            <a:spAutoFit/>
          </a:bodyPr>
          <a:lstStyle/>
          <a:p>
            <a:pPr>
              <a:spcBef>
                <a:spcPct val="50000"/>
              </a:spcBef>
            </a:pPr>
            <a:endParaRPr lang="id-ID"/>
          </a:p>
        </p:txBody>
      </p:sp>
      <p:sp>
        <p:nvSpPr>
          <p:cNvPr id="1033" name="Text Box 9"/>
          <p:cNvSpPr txBox="1">
            <a:spLocks noChangeArrowheads="1"/>
          </p:cNvSpPr>
          <p:nvPr userDrawn="1"/>
        </p:nvSpPr>
        <p:spPr bwMode="auto">
          <a:xfrm>
            <a:off x="3657600" y="1676400"/>
            <a:ext cx="1524000" cy="366713"/>
          </a:xfrm>
          <a:prstGeom prst="rect">
            <a:avLst/>
          </a:prstGeom>
          <a:noFill/>
          <a:ln w="9525">
            <a:noFill/>
            <a:miter lim="800000"/>
            <a:headEnd/>
            <a:tailEnd/>
          </a:ln>
          <a:effectLst/>
        </p:spPr>
        <p:txBody>
          <a:bodyPr>
            <a:spAutoFit/>
          </a:bodyPr>
          <a:lstStyle/>
          <a:p>
            <a:pPr>
              <a:spcBef>
                <a:spcPct val="50000"/>
              </a:spcBef>
            </a:pPr>
            <a:endParaRPr lang="id-ID">
              <a:solidFill>
                <a:schemeClr val="bg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scn.org/mpfc/images/st04.gi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id.wikipedia.org/wiki/Informasi" TargetMode="External"/><Relationship Id="rId2" Type="http://schemas.openxmlformats.org/officeDocument/2006/relationships/hyperlink" Target="http://id.wikipedia.org/wiki/Teknologi"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hyperlink" Target="http://images.google.com/imgres?imgurl=http://www.mediaheaven.co.uk/images/usb-memory-stick.jpg&amp;imgrefurl=http://www.mediaheaven.co.uk/usb-memory-stick.htm&amp;h=339&amp;w=750&amp;sz=47&amp;hl=en&amp;start=15&amp;sig2=tj7OIs0s_rGB8D2ahhiE_A&amp;um=1&amp;tbnid=BpryVL1mmoTQLM:&amp;tbnh=64&amp;tbnw=141&amp;ei=IJZaRo2yG4nUgAPVp6ndBQ&amp;prev=/images?q=usb&amp;svnum=10&amp;um=1&amp;hl=en&amp;sa=G" TargetMode="External"/><Relationship Id="rId18" Type="http://schemas.openxmlformats.org/officeDocument/2006/relationships/image" Target="../media/image15.jpeg"/><Relationship Id="rId3" Type="http://schemas.openxmlformats.org/officeDocument/2006/relationships/image" Target="../media/image8.jpeg"/><Relationship Id="rId7" Type="http://schemas.openxmlformats.org/officeDocument/2006/relationships/hyperlink" Target="http://images.google.com/imgres?imgurl=http://upload.wikimedia.org/wikipedia/commons/thumb/1/12/Nokia6680.jpg/180px-Nokia6680.jpg&amp;imgrefurl=http://id.wikipedia.org/wiki/Telepon_genggam&amp;h=326&amp;w=180&amp;sz=14&amp;hl=en&amp;start=1&amp;sig2=Fyq-Pkd97Cx0ZfUf7rX7qw&amp;um=1&amp;tbnid=IirHc9ZW_BnMFM:&amp;tbnh=118&amp;tbnw=65&amp;ei=Z4paRvyANoTAgQOh6OiEBQ&amp;prev=/images?q=telepon&amp;svnum=10&amp;um=1&amp;hl=en&amp;sa=G" TargetMode="External"/><Relationship Id="rId12" Type="http://schemas.openxmlformats.org/officeDocument/2006/relationships/image" Target="../media/image12.jpeg"/><Relationship Id="rId17" Type="http://schemas.openxmlformats.org/officeDocument/2006/relationships/hyperlink" Target="http://images.google.com/imgres?imgurl=http://www.thefunkstore.com/TheGypsyMart/StartUp/ArkSamHewPak2Scaner9999.jpg&amp;imgrefurl=http://www.thefunkstore.com/TheGypsyMart/A-01.htm&amp;h=500&amp;w=500&amp;sz=25&amp;hl=en&amp;start=1&amp;sig2=FP38A9pAIyYPEweou8vNVw&amp;um=1&amp;tbnid=65pDK_WP2xaFKM:&amp;tbnh=130&amp;tbnw=130&amp;ei=EplaRqm0BKL8gQOSu_mWBQ&amp;prev=/images?q=SCANER&amp;svnum=10&amp;um=1&amp;hl=en" TargetMode="External"/><Relationship Id="rId2" Type="http://schemas.openxmlformats.org/officeDocument/2006/relationships/image" Target="../media/image7.jpeg"/><Relationship Id="rId16"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hyperlink" Target="http://images.google.com/imgres?imgurl=http://www.global-b2b-network.com/direct/dbimage/50104203/Radio_Cassette_Player.jpg&amp;imgrefurl=http://www.global-b2b-network.com/b2b/93/94/496/radio.html&amp;h=360&amp;w=360&amp;sz=16&amp;hl=en&amp;start=15&amp;sig2=coqce-Tu5jzwXRhMyPduJQ&amp;um=1&amp;tbnid=Og9ZQ_5HpTY7PM:&amp;tbnh=121&amp;tbnw=121&amp;ei=IpRaRqyJBYKqgAO4_PHeBQ&amp;prev=/images?q=RADIO&amp;svnum=10&amp;um=1&amp;hl=en&amp;sa=G" TargetMode="External"/><Relationship Id="rId5" Type="http://schemas.openxmlformats.org/officeDocument/2006/relationships/image" Target="../media/image9.jpeg"/><Relationship Id="rId15" Type="http://schemas.openxmlformats.org/officeDocument/2006/relationships/hyperlink" Target="http://images.google.com/imgres?imgurl=http://underwooddistributing.com/images/sharpimages/uxb700fax.JPG&amp;imgrefurl=http://underwooddistributing.com/Sharp/sharpfaxes.html&amp;h=317&amp;w=288&amp;sz=27&amp;hl=en&amp;start=7&amp;sig2=BuxqCKqiazFsb6Ge8BNDUw&amp;um=1&amp;tbnid=CjHjDZc3zW6wZM:&amp;tbnh=118&amp;tbnw=107&amp;ei=cJdaRrGJBqCCggOVxf2YBQ&amp;prev=/images?q=FAX&amp;svnum=10&amp;um=1&amp;hl=en&amp;sa=G" TargetMode="External"/><Relationship Id="rId10" Type="http://schemas.openxmlformats.org/officeDocument/2006/relationships/image" Target="../media/image11.jpeg"/><Relationship Id="rId4" Type="http://schemas.openxmlformats.org/officeDocument/2006/relationships/hyperlink" Target="http://images.google.com/imgres?imgurl=http://www.samstores.com/_images/products/Sony%20DCR-HC32%20Handycam%20MiniDV%20Camcorder.jpg&amp;imgrefurl=http://www.samstores.com/details.asp?ProdID=3510&amp;h=400&amp;w=500&amp;sz=25&amp;hl=en&amp;start=1&amp;sig2=ZuaR_zKBdScLkYw1a1CJDQ&amp;um=1&amp;tbnid=SqnYMu1VPVxBkM:&amp;tbnh=104&amp;tbnw=130&amp;ei=A5NaRoetEJ-WggPaxPigBQ&amp;prev=/images?q=HANDYCAM&amp;svnum=10&amp;um=1&amp;hl=en" TargetMode="External"/><Relationship Id="rId9" Type="http://schemas.openxmlformats.org/officeDocument/2006/relationships/hyperlink" Target="http://images.google.com/imgres?imgurl=http://www.seasite.niu.edu/Indonesian/Themes/Houses/pictures/televisi.gif&amp;imgrefurl=http://www.seasite.niu.edu/Indonesian/Themes/Houses/Furnitures/top_default.htm&amp;h=123&amp;w=122&amp;sz=8&amp;hl=en&amp;start=9&amp;sig2=tT-H6mg7yh6chkd1f1WWpQ&amp;um=1&amp;tbnid=l9dPICjQgxdwMM:&amp;tbnh=89&amp;tbnw=88&amp;ei=6ZNaRqG4OqaYggPqy_CMCA&amp;prev=/images?q=+TELEVISI&amp;svnum=10&amp;um=1&amp;hl=en&amp;sa=G" TargetMode="External"/><Relationship Id="rId14" Type="http://schemas.openxmlformats.org/officeDocument/2006/relationships/image" Target="../media/image1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Text Box 8"/>
          <p:cNvSpPr txBox="1">
            <a:spLocks noChangeArrowheads="1"/>
          </p:cNvSpPr>
          <p:nvPr/>
        </p:nvSpPr>
        <p:spPr bwMode="auto">
          <a:xfrm>
            <a:off x="990600" y="2574925"/>
            <a:ext cx="7162800" cy="244475"/>
          </a:xfrm>
          <a:prstGeom prst="rect">
            <a:avLst/>
          </a:prstGeom>
          <a:noFill/>
          <a:ln w="9525">
            <a:noFill/>
            <a:miter lim="800000"/>
            <a:headEnd/>
            <a:tailEnd/>
          </a:ln>
          <a:effectLst/>
        </p:spPr>
        <p:txBody>
          <a:bodyPr>
            <a:spAutoFit/>
          </a:bodyPr>
          <a:lstStyle/>
          <a:p>
            <a:pPr algn="ctr">
              <a:spcBef>
                <a:spcPct val="50000"/>
              </a:spcBef>
            </a:pPr>
            <a:r>
              <a:rPr lang="en-US" sz="1000" b="1" dirty="0"/>
              <a:t>BAHAN AJAR KULIAH </a:t>
            </a:r>
          </a:p>
        </p:txBody>
      </p:sp>
      <p:sp>
        <p:nvSpPr>
          <p:cNvPr id="2057" name="Text Box 9"/>
          <p:cNvSpPr txBox="1">
            <a:spLocks noChangeArrowheads="1"/>
          </p:cNvSpPr>
          <p:nvPr/>
        </p:nvSpPr>
        <p:spPr bwMode="auto">
          <a:xfrm>
            <a:off x="1676400" y="3886200"/>
            <a:ext cx="6019800" cy="861774"/>
          </a:xfrm>
          <a:prstGeom prst="rect">
            <a:avLst/>
          </a:prstGeom>
          <a:noFill/>
          <a:ln w="9525">
            <a:noFill/>
            <a:miter lim="800000"/>
            <a:headEnd/>
            <a:tailEnd/>
          </a:ln>
          <a:effectLst/>
        </p:spPr>
        <p:txBody>
          <a:bodyPr>
            <a:spAutoFit/>
          </a:bodyPr>
          <a:lstStyle/>
          <a:p>
            <a:pPr algn="ctr">
              <a:spcBef>
                <a:spcPct val="50000"/>
              </a:spcBef>
            </a:pPr>
            <a:r>
              <a:rPr lang="en-US" sz="1400" b="1" dirty="0" err="1" smtClean="0"/>
              <a:t>Soekartono</a:t>
            </a:r>
            <a:r>
              <a:rPr lang="id-ID" sz="1400" b="1" dirty="0" smtClean="0"/>
              <a:t>, S.IP., M.Si</a:t>
            </a:r>
          </a:p>
          <a:p>
            <a:pPr algn="ctr">
              <a:spcBef>
                <a:spcPct val="50000"/>
              </a:spcBef>
            </a:pPr>
            <a:r>
              <a:rPr lang="id-ID" sz="1200" b="1" dirty="0" smtClean="0"/>
              <a:t>http://tonz94.wordpress.com</a:t>
            </a:r>
            <a:endParaRPr lang="en-US" b="1" dirty="0"/>
          </a:p>
          <a:p>
            <a:pPr algn="ctr">
              <a:spcBef>
                <a:spcPct val="50000"/>
              </a:spcBef>
            </a:pPr>
            <a:r>
              <a:rPr lang="en-US" sz="1200" b="1" dirty="0"/>
              <a:t>tonz94@gmail.com</a:t>
            </a:r>
          </a:p>
        </p:txBody>
      </p:sp>
      <p:sp>
        <p:nvSpPr>
          <p:cNvPr id="2058" name="Text Box 10"/>
          <p:cNvSpPr txBox="1">
            <a:spLocks noChangeArrowheads="1"/>
          </p:cNvSpPr>
          <p:nvPr/>
        </p:nvSpPr>
        <p:spPr bwMode="auto">
          <a:xfrm>
            <a:off x="381000" y="5181600"/>
            <a:ext cx="8382000" cy="707886"/>
          </a:xfrm>
          <a:prstGeom prst="rect">
            <a:avLst/>
          </a:prstGeom>
          <a:noFill/>
          <a:ln w="9525">
            <a:noFill/>
            <a:miter lim="800000"/>
            <a:headEnd/>
            <a:tailEnd/>
          </a:ln>
          <a:effectLst/>
        </p:spPr>
        <p:txBody>
          <a:bodyPr>
            <a:spAutoFit/>
          </a:bodyPr>
          <a:lstStyle/>
          <a:p>
            <a:pPr algn="ctr">
              <a:spcBef>
                <a:spcPct val="50000"/>
              </a:spcBef>
            </a:pPr>
            <a:r>
              <a:rPr lang="en-US" sz="1600" b="1" dirty="0"/>
              <a:t>UNIVERSITAS </a:t>
            </a:r>
            <a:r>
              <a:rPr lang="id-ID" sz="1600" b="1" dirty="0" smtClean="0"/>
              <a:t>17 </a:t>
            </a:r>
            <a:r>
              <a:rPr lang="en-US" sz="1600" b="1" dirty="0" smtClean="0"/>
              <a:t>AGUSTUS</a:t>
            </a:r>
            <a:r>
              <a:rPr lang="id-ID" sz="1600" b="1" dirty="0" smtClean="0"/>
              <a:t> 1945</a:t>
            </a:r>
            <a:endParaRPr lang="en-US" sz="1600" b="1" dirty="0"/>
          </a:p>
          <a:p>
            <a:pPr algn="ctr">
              <a:spcBef>
                <a:spcPct val="50000"/>
              </a:spcBef>
            </a:pPr>
            <a:r>
              <a:rPr lang="en-US" sz="1600" b="1" dirty="0"/>
              <a:t>Jakarta</a:t>
            </a:r>
            <a:r>
              <a:rPr lang="en-US" sz="1600" b="1"/>
              <a:t>, </a:t>
            </a:r>
            <a:r>
              <a:rPr lang="en-US" sz="1600" b="1" smtClean="0"/>
              <a:t>21 Maret  2010</a:t>
            </a:r>
            <a:endParaRPr lang="en-US" sz="1600" b="1" dirty="0"/>
          </a:p>
        </p:txBody>
      </p:sp>
      <p:sp>
        <p:nvSpPr>
          <p:cNvPr id="9" name="Text Box 4"/>
          <p:cNvSpPr txBox="1">
            <a:spLocks noChangeArrowheads="1"/>
          </p:cNvSpPr>
          <p:nvPr/>
        </p:nvSpPr>
        <p:spPr bwMode="auto">
          <a:xfrm>
            <a:off x="533400" y="2819400"/>
            <a:ext cx="8153400" cy="707886"/>
          </a:xfrm>
          <a:prstGeom prst="rect">
            <a:avLst/>
          </a:prstGeom>
          <a:noFill/>
          <a:ln w="9525">
            <a:noFill/>
            <a:miter lim="800000"/>
            <a:headEnd/>
            <a:tailEnd/>
          </a:ln>
          <a:effectLst/>
        </p:spPr>
        <p:txBody>
          <a:bodyPr>
            <a:spAutoFit/>
          </a:bodyPr>
          <a:lstStyle/>
          <a:p>
            <a:pPr algn="ctr">
              <a:spcBef>
                <a:spcPct val="50000"/>
              </a:spcBef>
            </a:pPr>
            <a:r>
              <a:rPr lang="en-US" sz="2000" b="1" smtClean="0"/>
              <a:t>PERKEMBANGAN TEKNOLOGI KOMUNIKASI BERDASARKAN SEJARAH DAN FUNGSINYA</a:t>
            </a:r>
            <a:endParaRPr lang="en-US" sz="2000" b="1" dirty="0"/>
          </a:p>
        </p:txBody>
      </p:sp>
      <p:sp>
        <p:nvSpPr>
          <p:cNvPr id="2061" name="Rectangle 1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pic>
        <p:nvPicPr>
          <p:cNvPr id="2060" name="Picture 12" descr="logountag"/>
          <p:cNvPicPr>
            <a:picLocks noChangeAspect="1" noChangeArrowheads="1"/>
          </p:cNvPicPr>
          <p:nvPr/>
        </p:nvPicPr>
        <p:blipFill>
          <a:blip r:embed="rId2" cstate="print"/>
          <a:srcRect/>
          <a:stretch>
            <a:fillRect/>
          </a:stretch>
        </p:blipFill>
        <p:spPr bwMode="auto">
          <a:xfrm>
            <a:off x="3810000" y="1016977"/>
            <a:ext cx="1447800" cy="1345223"/>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0" y="0"/>
            <a:ext cx="9144000" cy="762000"/>
          </a:xfrm>
          <a:solidFill>
            <a:srgbClr val="0000FF"/>
          </a:solidFill>
          <a:ln>
            <a:miter lim="800000"/>
            <a:headEnd/>
            <a:tailEnd/>
          </a:ln>
        </p:spPr>
        <p:txBody>
          <a:bodyPr vert="horz" wrap="square" lIns="91440" tIns="45720" rIns="91440" bIns="45720" numCol="1" anchor="t" anchorCtr="0" compatLnSpc="1">
            <a:prstTxWarp prst="textNoShape">
              <a:avLst/>
            </a:prstTxWarp>
          </a:bodyPr>
          <a:lstStyle/>
          <a:p>
            <a:r>
              <a:rPr lang="en-US" sz="1600" b="1" dirty="0">
                <a:solidFill>
                  <a:srgbClr val="FFFF00"/>
                </a:solidFill>
              </a:rPr>
              <a:t/>
            </a:r>
            <a:br>
              <a:rPr lang="en-US" sz="1600" b="1" dirty="0">
                <a:solidFill>
                  <a:srgbClr val="FFFF00"/>
                </a:solidFill>
              </a:rPr>
            </a:br>
            <a:r>
              <a:rPr lang="en-US" sz="2000" b="1" dirty="0" smtClean="0">
                <a:solidFill>
                  <a:srgbClr val="FFFF00"/>
                </a:solidFill>
              </a:rPr>
              <a:t>TEKNOLOGI </a:t>
            </a:r>
            <a:r>
              <a:rPr lang="en-US" sz="2000" b="1" dirty="0">
                <a:solidFill>
                  <a:srgbClr val="FFFF00"/>
                </a:solidFill>
              </a:rPr>
              <a:t>KOMUNIKASI</a:t>
            </a:r>
          </a:p>
        </p:txBody>
      </p:sp>
      <p:sp>
        <p:nvSpPr>
          <p:cNvPr id="3080" name="Rectangle 8"/>
          <p:cNvSpPr>
            <a:spLocks noGrp="1" noChangeArrowheads="1"/>
          </p:cNvSpPr>
          <p:nvPr>
            <p:ph type="body" idx="1"/>
          </p:nvPr>
        </p:nvSpPr>
        <p:spPr>
          <a:xfrm>
            <a:off x="228600" y="1219200"/>
            <a:ext cx="5334000" cy="5410200"/>
          </a:xfrm>
          <a:noFill/>
          <a:ln/>
        </p:spPr>
        <p:txBody>
          <a:bodyPr/>
          <a:lstStyle/>
          <a:p>
            <a:pPr marL="168275" indent="-168275" algn="just"/>
            <a:r>
              <a:rPr lang="en-US" sz="1800" dirty="0" err="1"/>
              <a:t>Manusia</a:t>
            </a:r>
            <a:r>
              <a:rPr lang="en-US" sz="1800" dirty="0"/>
              <a:t> </a:t>
            </a:r>
            <a:r>
              <a:rPr lang="en-US" sz="1800" dirty="0" err="1"/>
              <a:t>adalah</a:t>
            </a:r>
            <a:r>
              <a:rPr lang="en-US" sz="1800" dirty="0"/>
              <a:t> </a:t>
            </a:r>
            <a:r>
              <a:rPr lang="en-US" sz="1800" dirty="0" err="1"/>
              <a:t>mahluk</a:t>
            </a:r>
            <a:r>
              <a:rPr lang="en-US" sz="1800" dirty="0"/>
              <a:t> </a:t>
            </a:r>
            <a:r>
              <a:rPr lang="en-US" sz="1800" dirty="0" err="1"/>
              <a:t>sosial</a:t>
            </a:r>
            <a:r>
              <a:rPr lang="en-US" sz="1800" dirty="0"/>
              <a:t>, </a:t>
            </a:r>
            <a:r>
              <a:rPr lang="en-US" sz="1800" dirty="0" err="1"/>
              <a:t>disamping</a:t>
            </a:r>
            <a:r>
              <a:rPr lang="en-US" sz="1800" dirty="0"/>
              <a:t> </a:t>
            </a:r>
            <a:r>
              <a:rPr lang="en-US" sz="1800" dirty="0" err="1"/>
              <a:t>Sandang</a:t>
            </a:r>
            <a:r>
              <a:rPr lang="en-US" sz="1800" dirty="0"/>
              <a:t>, </a:t>
            </a:r>
            <a:r>
              <a:rPr lang="en-US" sz="1800" dirty="0" err="1"/>
              <a:t>pangan</a:t>
            </a:r>
            <a:r>
              <a:rPr lang="en-US" sz="1800" dirty="0"/>
              <a:t>, </a:t>
            </a:r>
            <a:r>
              <a:rPr lang="en-US" sz="1800" dirty="0" err="1"/>
              <a:t>dan</a:t>
            </a:r>
            <a:r>
              <a:rPr lang="en-US" sz="1800" dirty="0"/>
              <a:t> </a:t>
            </a:r>
            <a:r>
              <a:rPr lang="en-US" sz="1800" dirty="0" err="1"/>
              <a:t>Papan</a:t>
            </a:r>
            <a:r>
              <a:rPr lang="en-US" sz="1800" dirty="0"/>
              <a:t> </a:t>
            </a:r>
            <a:r>
              <a:rPr lang="en-US" sz="1800" dirty="0" err="1"/>
              <a:t>sebagai</a:t>
            </a:r>
            <a:r>
              <a:rPr lang="en-US" sz="1800" dirty="0"/>
              <a:t> </a:t>
            </a:r>
            <a:r>
              <a:rPr lang="en-US" sz="1800" dirty="0" err="1"/>
              <a:t>kebutuhan</a:t>
            </a:r>
            <a:r>
              <a:rPr lang="en-US" sz="1800" dirty="0"/>
              <a:t> </a:t>
            </a:r>
            <a:r>
              <a:rPr lang="en-US" sz="1800" dirty="0" err="1"/>
              <a:t>utamanya</a:t>
            </a:r>
            <a:r>
              <a:rPr lang="en-US" sz="1800" dirty="0"/>
              <a:t>, </a:t>
            </a:r>
            <a:r>
              <a:rPr lang="en-US" sz="1800" dirty="0" err="1"/>
              <a:t>maka</a:t>
            </a:r>
            <a:r>
              <a:rPr lang="en-US" sz="1800" dirty="0"/>
              <a:t> </a:t>
            </a:r>
            <a:r>
              <a:rPr lang="en-US" sz="1800" dirty="0" err="1"/>
              <a:t>sebagai</a:t>
            </a:r>
            <a:r>
              <a:rPr lang="en-US" sz="1800" dirty="0"/>
              <a:t> </a:t>
            </a:r>
            <a:r>
              <a:rPr lang="en-US" sz="1800" dirty="0" err="1"/>
              <a:t>mahluk</a:t>
            </a:r>
            <a:r>
              <a:rPr lang="en-US" sz="1800" dirty="0"/>
              <a:t> </a:t>
            </a:r>
            <a:r>
              <a:rPr lang="en-US" sz="1800" dirty="0" err="1"/>
              <a:t>sosial</a:t>
            </a:r>
            <a:r>
              <a:rPr lang="en-US" sz="1800" dirty="0"/>
              <a:t> </a:t>
            </a:r>
            <a:r>
              <a:rPr lang="en-US" sz="1800" dirty="0" err="1"/>
              <a:t>manusia</a:t>
            </a:r>
            <a:r>
              <a:rPr lang="en-US" sz="1800" dirty="0"/>
              <a:t> </a:t>
            </a:r>
            <a:r>
              <a:rPr lang="en-US" sz="1800" dirty="0" err="1"/>
              <a:t>membutuhkan</a:t>
            </a:r>
            <a:r>
              <a:rPr lang="en-US" sz="1800" dirty="0"/>
              <a:t> </a:t>
            </a:r>
            <a:r>
              <a:rPr lang="en-US" sz="1800" dirty="0" err="1"/>
              <a:t>untuk</a:t>
            </a:r>
            <a:r>
              <a:rPr lang="en-US" sz="1800" dirty="0"/>
              <a:t> </a:t>
            </a:r>
            <a:r>
              <a:rPr lang="en-US" sz="1800" dirty="0" err="1">
                <a:solidFill>
                  <a:srgbClr val="FF0000"/>
                </a:solidFill>
              </a:rPr>
              <a:t>berkomunikasi</a:t>
            </a:r>
            <a:r>
              <a:rPr lang="en-US" sz="1800" dirty="0"/>
              <a:t> </a:t>
            </a:r>
            <a:r>
              <a:rPr lang="en-US" sz="1800" dirty="0" err="1"/>
              <a:t>diantara</a:t>
            </a:r>
            <a:r>
              <a:rPr lang="en-US" sz="1800" dirty="0"/>
              <a:t> </a:t>
            </a:r>
            <a:r>
              <a:rPr lang="en-US" sz="1800" dirty="0" err="1"/>
              <a:t>sesamanya</a:t>
            </a:r>
            <a:r>
              <a:rPr lang="en-US" sz="1800" dirty="0"/>
              <a:t> </a:t>
            </a:r>
            <a:r>
              <a:rPr lang="en-US" sz="1800" dirty="0" err="1"/>
              <a:t>sebagai</a:t>
            </a:r>
            <a:r>
              <a:rPr lang="en-US" sz="1800" dirty="0"/>
              <a:t> </a:t>
            </a:r>
            <a:r>
              <a:rPr lang="en-US" sz="1800" dirty="0" err="1"/>
              <a:t>kebutuhan</a:t>
            </a:r>
            <a:r>
              <a:rPr lang="en-US" sz="1800" dirty="0"/>
              <a:t> </a:t>
            </a:r>
            <a:r>
              <a:rPr lang="en-US" sz="1800" dirty="0" err="1"/>
              <a:t>utamanya</a:t>
            </a:r>
            <a:r>
              <a:rPr lang="en-US" sz="1800" dirty="0"/>
              <a:t> </a:t>
            </a:r>
            <a:r>
              <a:rPr lang="en-US" sz="1800" dirty="0" err="1"/>
              <a:t>untuk</a:t>
            </a:r>
            <a:r>
              <a:rPr lang="en-US" sz="1800" dirty="0"/>
              <a:t> </a:t>
            </a:r>
            <a:r>
              <a:rPr lang="en-US" sz="1800" dirty="0" err="1"/>
              <a:t>dapat</a:t>
            </a:r>
            <a:r>
              <a:rPr lang="en-US" sz="1800" dirty="0"/>
              <a:t> </a:t>
            </a:r>
            <a:r>
              <a:rPr lang="en-US" sz="1800" dirty="0" err="1"/>
              <a:t>saling</a:t>
            </a:r>
            <a:r>
              <a:rPr lang="en-US" sz="1800" dirty="0"/>
              <a:t> </a:t>
            </a:r>
            <a:r>
              <a:rPr lang="en-US" sz="1800" dirty="0" err="1"/>
              <a:t>berhubungan</a:t>
            </a:r>
            <a:r>
              <a:rPr lang="en-US" sz="1800" dirty="0"/>
              <a:t> </a:t>
            </a:r>
            <a:r>
              <a:rPr lang="en-US" sz="1800" dirty="0" err="1"/>
              <a:t>satu</a:t>
            </a:r>
            <a:r>
              <a:rPr lang="en-US" sz="1800" dirty="0"/>
              <a:t> </a:t>
            </a:r>
            <a:r>
              <a:rPr lang="en-US" sz="1800" dirty="0" err="1"/>
              <a:t>dengan</a:t>
            </a:r>
            <a:r>
              <a:rPr lang="en-US" sz="1800" dirty="0"/>
              <a:t> yang </a:t>
            </a:r>
            <a:r>
              <a:rPr lang="en-US" sz="1800" dirty="0" err="1"/>
              <a:t>lainnya</a:t>
            </a:r>
            <a:r>
              <a:rPr lang="en-US" sz="1800" dirty="0"/>
              <a:t>;</a:t>
            </a:r>
          </a:p>
          <a:p>
            <a:pPr marL="168275" indent="-168275" algn="just"/>
            <a:r>
              <a:rPr lang="en-US" sz="1800" dirty="0" err="1"/>
              <a:t>Manusia</a:t>
            </a:r>
            <a:r>
              <a:rPr lang="en-US" sz="1800" dirty="0"/>
              <a:t> </a:t>
            </a:r>
            <a:r>
              <a:rPr lang="en-US" sz="1800" dirty="0" err="1"/>
              <a:t>mencari</a:t>
            </a:r>
            <a:r>
              <a:rPr lang="en-US" sz="1800" dirty="0"/>
              <a:t> </a:t>
            </a:r>
            <a:r>
              <a:rPr lang="en-US" sz="1800" dirty="0" err="1"/>
              <a:t>dan</a:t>
            </a:r>
            <a:r>
              <a:rPr lang="en-US" sz="1800" dirty="0"/>
              <a:t> </a:t>
            </a:r>
            <a:r>
              <a:rPr lang="en-US" sz="1800" dirty="0" err="1"/>
              <a:t>menciptakan</a:t>
            </a:r>
            <a:r>
              <a:rPr lang="en-US" sz="1800" dirty="0"/>
              <a:t> </a:t>
            </a:r>
            <a:r>
              <a:rPr lang="en-US" sz="1800" dirty="0" err="1">
                <a:solidFill>
                  <a:srgbClr val="FF0000"/>
                </a:solidFill>
              </a:rPr>
              <a:t>sistem</a:t>
            </a:r>
            <a:r>
              <a:rPr lang="en-US" sz="1800" dirty="0">
                <a:solidFill>
                  <a:srgbClr val="FF0000"/>
                </a:solidFill>
              </a:rPr>
              <a:t> </a:t>
            </a:r>
            <a:r>
              <a:rPr lang="en-US" sz="1800" dirty="0" err="1">
                <a:solidFill>
                  <a:srgbClr val="FF0000"/>
                </a:solidFill>
              </a:rPr>
              <a:t>dan</a:t>
            </a:r>
            <a:r>
              <a:rPr lang="en-US" sz="1800" dirty="0">
                <a:solidFill>
                  <a:srgbClr val="FF0000"/>
                </a:solidFill>
              </a:rPr>
              <a:t> </a:t>
            </a:r>
            <a:r>
              <a:rPr lang="en-US" sz="1800" dirty="0" err="1">
                <a:solidFill>
                  <a:srgbClr val="FF0000"/>
                </a:solidFill>
              </a:rPr>
              <a:t>alat</a:t>
            </a:r>
            <a:r>
              <a:rPr lang="en-US" sz="1800" dirty="0"/>
              <a:t> </a:t>
            </a:r>
            <a:r>
              <a:rPr lang="en-US" sz="1800" dirty="0" err="1"/>
              <a:t>untuk</a:t>
            </a:r>
            <a:r>
              <a:rPr lang="en-US" sz="1800" dirty="0"/>
              <a:t> </a:t>
            </a:r>
            <a:r>
              <a:rPr lang="en-US" sz="1800" dirty="0" err="1"/>
              <a:t>saling</a:t>
            </a:r>
            <a:r>
              <a:rPr lang="en-US" sz="1800" dirty="0"/>
              <a:t> </a:t>
            </a:r>
            <a:r>
              <a:rPr lang="en-US" sz="1800" dirty="0" err="1"/>
              <a:t>berhubungan</a:t>
            </a:r>
            <a:r>
              <a:rPr lang="en-US" sz="1800" dirty="0"/>
              <a:t> </a:t>
            </a:r>
            <a:r>
              <a:rPr lang="en-US" sz="1800" dirty="0" err="1"/>
              <a:t>tersebut</a:t>
            </a:r>
            <a:r>
              <a:rPr lang="en-US" sz="1800" dirty="0"/>
              <a:t>, </a:t>
            </a:r>
            <a:r>
              <a:rPr lang="en-US" sz="1800" dirty="0" err="1"/>
              <a:t>mulai</a:t>
            </a:r>
            <a:r>
              <a:rPr lang="en-US" sz="1800" dirty="0"/>
              <a:t> </a:t>
            </a:r>
            <a:r>
              <a:rPr lang="en-US" sz="1800" dirty="0" err="1"/>
              <a:t>dari</a:t>
            </a:r>
            <a:r>
              <a:rPr lang="en-US" sz="1800" dirty="0"/>
              <a:t> </a:t>
            </a:r>
            <a:r>
              <a:rPr lang="en-US" sz="1800" dirty="0" err="1"/>
              <a:t>melukis</a:t>
            </a:r>
            <a:r>
              <a:rPr lang="en-US" sz="1800" dirty="0"/>
              <a:t> </a:t>
            </a:r>
            <a:r>
              <a:rPr lang="en-US" sz="1800" dirty="0" err="1"/>
              <a:t>bentuk</a:t>
            </a:r>
            <a:r>
              <a:rPr lang="en-US" sz="1800" dirty="0"/>
              <a:t> (</a:t>
            </a:r>
            <a:r>
              <a:rPr lang="en-US" sz="1800" dirty="0" err="1"/>
              <a:t>menggambar</a:t>
            </a:r>
            <a:r>
              <a:rPr lang="en-US" sz="1800" dirty="0"/>
              <a:t>) </a:t>
            </a:r>
            <a:r>
              <a:rPr lang="en-US" sz="1800" dirty="0" err="1"/>
              <a:t>di</a:t>
            </a:r>
            <a:r>
              <a:rPr lang="en-US" sz="1800" dirty="0"/>
              <a:t> </a:t>
            </a:r>
            <a:r>
              <a:rPr lang="en-US" sz="1800" dirty="0" err="1"/>
              <a:t>dinding</a:t>
            </a:r>
            <a:r>
              <a:rPr lang="en-US" sz="1800" dirty="0"/>
              <a:t> </a:t>
            </a:r>
            <a:r>
              <a:rPr lang="en-US" sz="1800" dirty="0" err="1"/>
              <a:t>gua</a:t>
            </a:r>
            <a:r>
              <a:rPr lang="en-US" sz="1800" dirty="0"/>
              <a:t>, </a:t>
            </a:r>
            <a:r>
              <a:rPr lang="en-US" sz="1800" dirty="0" err="1"/>
              <a:t>isyarat</a:t>
            </a:r>
            <a:r>
              <a:rPr lang="en-US" sz="1800" dirty="0"/>
              <a:t> </a:t>
            </a:r>
            <a:r>
              <a:rPr lang="en-US" sz="1800" dirty="0" err="1"/>
              <a:t>tangan</a:t>
            </a:r>
            <a:r>
              <a:rPr lang="en-US" sz="1800" dirty="0"/>
              <a:t>, </a:t>
            </a:r>
            <a:r>
              <a:rPr lang="en-US" sz="1800" dirty="0" err="1"/>
              <a:t>isyarat</a:t>
            </a:r>
            <a:r>
              <a:rPr lang="en-US" sz="1800" dirty="0"/>
              <a:t> </a:t>
            </a:r>
            <a:r>
              <a:rPr lang="en-US" sz="1800" dirty="0" err="1"/>
              <a:t>asap</a:t>
            </a:r>
            <a:r>
              <a:rPr lang="en-US" sz="1800" dirty="0"/>
              <a:t>, </a:t>
            </a:r>
            <a:r>
              <a:rPr lang="en-US" sz="1800" dirty="0" err="1"/>
              <a:t>isyarat</a:t>
            </a:r>
            <a:r>
              <a:rPr lang="en-US" sz="1800" dirty="0"/>
              <a:t> </a:t>
            </a:r>
            <a:r>
              <a:rPr lang="en-US" sz="1800" dirty="0" err="1"/>
              <a:t>bunyi</a:t>
            </a:r>
            <a:r>
              <a:rPr lang="en-US" sz="1800" dirty="0"/>
              <a:t>, </a:t>
            </a:r>
            <a:r>
              <a:rPr lang="en-US" sz="1800" dirty="0" err="1"/>
              <a:t>huruf</a:t>
            </a:r>
            <a:r>
              <a:rPr lang="en-US" sz="1800" dirty="0"/>
              <a:t>, </a:t>
            </a:r>
            <a:r>
              <a:rPr lang="en-US" sz="1800" dirty="0" err="1"/>
              <a:t>kata</a:t>
            </a:r>
            <a:r>
              <a:rPr lang="en-US" sz="1800" dirty="0"/>
              <a:t>, </a:t>
            </a:r>
            <a:r>
              <a:rPr lang="en-US" sz="1800" dirty="0" err="1"/>
              <a:t>kalimat</a:t>
            </a:r>
            <a:r>
              <a:rPr lang="en-US" sz="1800" dirty="0"/>
              <a:t>, </a:t>
            </a:r>
            <a:r>
              <a:rPr lang="en-US" sz="1800" dirty="0" err="1"/>
              <a:t>tulisan</a:t>
            </a:r>
            <a:r>
              <a:rPr lang="en-US" sz="1800" dirty="0"/>
              <a:t>, </a:t>
            </a:r>
            <a:r>
              <a:rPr lang="en-US" sz="1800" dirty="0" err="1"/>
              <a:t>surat</a:t>
            </a:r>
            <a:r>
              <a:rPr lang="en-US" sz="1800" dirty="0"/>
              <a:t>, </a:t>
            </a:r>
            <a:r>
              <a:rPr lang="en-US" sz="1800" dirty="0" err="1"/>
              <a:t>sampai</a:t>
            </a:r>
            <a:r>
              <a:rPr lang="en-US" sz="1800" dirty="0"/>
              <a:t> </a:t>
            </a:r>
            <a:r>
              <a:rPr lang="en-US" sz="1800" dirty="0" err="1"/>
              <a:t>dengan</a:t>
            </a:r>
            <a:r>
              <a:rPr lang="en-US" sz="1800" dirty="0"/>
              <a:t> </a:t>
            </a:r>
            <a:r>
              <a:rPr lang="en-US" sz="1800" dirty="0" err="1"/>
              <a:t>telepon</a:t>
            </a:r>
            <a:r>
              <a:rPr lang="en-US" sz="1800" dirty="0"/>
              <a:t>;</a:t>
            </a:r>
          </a:p>
          <a:p>
            <a:pPr marL="168275" indent="-168275" algn="just"/>
            <a:r>
              <a:rPr lang="en-US" sz="1800" dirty="0" err="1"/>
              <a:t>Perkembangan</a:t>
            </a:r>
            <a:r>
              <a:rPr lang="en-US" sz="1800" dirty="0"/>
              <a:t> </a:t>
            </a:r>
            <a:r>
              <a:rPr lang="en-US" sz="1800" dirty="0" err="1"/>
              <a:t>peradaban</a:t>
            </a:r>
            <a:r>
              <a:rPr lang="en-US" sz="1800" dirty="0"/>
              <a:t> </a:t>
            </a:r>
            <a:r>
              <a:rPr lang="en-US" sz="1800" dirty="0" err="1"/>
              <a:t>manusia</a:t>
            </a:r>
            <a:r>
              <a:rPr lang="en-US" sz="1800" dirty="0"/>
              <a:t> </a:t>
            </a:r>
            <a:r>
              <a:rPr lang="en-US" sz="1800" dirty="0" err="1"/>
              <a:t>tersebut</a:t>
            </a:r>
            <a:r>
              <a:rPr lang="en-US" sz="1800" dirty="0"/>
              <a:t> </a:t>
            </a:r>
            <a:r>
              <a:rPr lang="en-US" sz="1800" dirty="0" err="1"/>
              <a:t>diiringi</a:t>
            </a:r>
            <a:r>
              <a:rPr lang="en-US" sz="1800" dirty="0"/>
              <a:t> </a:t>
            </a:r>
            <a:r>
              <a:rPr lang="en-US" sz="1800" dirty="0" err="1"/>
              <a:t>dengan</a:t>
            </a:r>
            <a:r>
              <a:rPr lang="en-US" sz="1800" dirty="0"/>
              <a:t> </a:t>
            </a:r>
            <a:r>
              <a:rPr lang="en-US" sz="1800" dirty="0" err="1"/>
              <a:t>perkembangan</a:t>
            </a:r>
            <a:r>
              <a:rPr lang="en-US" sz="1800" dirty="0"/>
              <a:t> </a:t>
            </a:r>
            <a:r>
              <a:rPr lang="en-US" sz="1800" dirty="0" err="1">
                <a:solidFill>
                  <a:srgbClr val="FF0000"/>
                </a:solidFill>
              </a:rPr>
              <a:t>cara</a:t>
            </a:r>
            <a:r>
              <a:rPr lang="en-US" sz="1800" dirty="0">
                <a:solidFill>
                  <a:srgbClr val="FF0000"/>
                </a:solidFill>
              </a:rPr>
              <a:t> </a:t>
            </a:r>
            <a:r>
              <a:rPr lang="en-US" sz="1800" dirty="0" err="1">
                <a:solidFill>
                  <a:srgbClr val="FF0000"/>
                </a:solidFill>
              </a:rPr>
              <a:t>penyampaian</a:t>
            </a:r>
            <a:r>
              <a:rPr lang="en-US" sz="1800" dirty="0">
                <a:solidFill>
                  <a:srgbClr val="FF0000"/>
                </a:solidFill>
              </a:rPr>
              <a:t> </a:t>
            </a:r>
            <a:r>
              <a:rPr lang="en-US" sz="1800" dirty="0" err="1">
                <a:solidFill>
                  <a:srgbClr val="FF0000"/>
                </a:solidFill>
              </a:rPr>
              <a:t>informasi</a:t>
            </a:r>
            <a:r>
              <a:rPr lang="en-US" sz="1800" dirty="0"/>
              <a:t> </a:t>
            </a:r>
            <a:r>
              <a:rPr lang="en-US" sz="1800" dirty="0" err="1"/>
              <a:t>dengan</a:t>
            </a:r>
            <a:r>
              <a:rPr lang="en-US" sz="1800" dirty="0"/>
              <a:t> </a:t>
            </a:r>
            <a:r>
              <a:rPr lang="en-US" sz="1800" dirty="0" err="1"/>
              <a:t>menggunakan</a:t>
            </a:r>
            <a:r>
              <a:rPr lang="en-US" sz="1800" dirty="0"/>
              <a:t> </a:t>
            </a:r>
            <a:r>
              <a:rPr lang="en-US" sz="1800" dirty="0" err="1"/>
              <a:t>alat</a:t>
            </a:r>
            <a:r>
              <a:rPr lang="en-US" sz="1800" dirty="0"/>
              <a:t> yang </a:t>
            </a:r>
            <a:r>
              <a:rPr lang="en-US" sz="1800" dirty="0" err="1"/>
              <a:t>lebih</a:t>
            </a:r>
            <a:r>
              <a:rPr lang="en-US" sz="1800" dirty="0"/>
              <a:t> </a:t>
            </a:r>
            <a:r>
              <a:rPr lang="en-US" sz="1800" dirty="0" err="1"/>
              <a:t>baik</a:t>
            </a:r>
            <a:r>
              <a:rPr lang="en-US" sz="1800" dirty="0"/>
              <a:t> (yang </a:t>
            </a:r>
            <a:r>
              <a:rPr lang="en-US" sz="1800" dirty="0" err="1"/>
              <a:t>selanjutnya</a:t>
            </a:r>
            <a:r>
              <a:rPr lang="en-US" sz="1800" dirty="0"/>
              <a:t> </a:t>
            </a:r>
            <a:r>
              <a:rPr lang="en-US" sz="1800" dirty="0" err="1"/>
              <a:t>dikenal</a:t>
            </a:r>
            <a:r>
              <a:rPr lang="en-US" sz="1800" dirty="0"/>
              <a:t> </a:t>
            </a:r>
            <a:r>
              <a:rPr lang="en-US" sz="1800" dirty="0" err="1"/>
              <a:t>dengan</a:t>
            </a:r>
            <a:r>
              <a:rPr lang="en-US" sz="1800" dirty="0"/>
              <a:t> </a:t>
            </a:r>
            <a:r>
              <a:rPr lang="en-US" sz="1800" dirty="0" err="1"/>
              <a:t>istilah</a:t>
            </a:r>
            <a:r>
              <a:rPr lang="en-US" sz="1800" dirty="0"/>
              <a:t> </a:t>
            </a:r>
            <a:r>
              <a:rPr lang="en-US" sz="1800" dirty="0" err="1">
                <a:solidFill>
                  <a:srgbClr val="FF0000"/>
                </a:solidFill>
              </a:rPr>
              <a:t>Teknologi</a:t>
            </a:r>
            <a:r>
              <a:rPr lang="en-US" sz="1800" dirty="0">
                <a:solidFill>
                  <a:srgbClr val="FF0000"/>
                </a:solidFill>
              </a:rPr>
              <a:t> </a:t>
            </a:r>
            <a:r>
              <a:rPr lang="en-US" sz="1800" dirty="0" err="1">
                <a:solidFill>
                  <a:srgbClr val="FF0000"/>
                </a:solidFill>
              </a:rPr>
              <a:t>Informasi</a:t>
            </a:r>
            <a:r>
              <a:rPr lang="en-US" sz="1800" dirty="0"/>
              <a:t>). </a:t>
            </a:r>
          </a:p>
        </p:txBody>
      </p:sp>
      <p:pic>
        <p:nvPicPr>
          <p:cNvPr id="3081" name="Picture 9" descr="Workshop">
            <a:hlinkClick r:id="rId2"/>
          </p:cNvPr>
          <p:cNvPicPr>
            <a:picLocks noChangeAspect="1" noChangeArrowheads="1"/>
          </p:cNvPicPr>
          <p:nvPr/>
        </p:nvPicPr>
        <p:blipFill>
          <a:blip r:embed="rId3" cstate="print"/>
          <a:srcRect/>
          <a:stretch>
            <a:fillRect/>
          </a:stretch>
        </p:blipFill>
        <p:spPr bwMode="auto">
          <a:xfrm>
            <a:off x="5715000" y="2286000"/>
            <a:ext cx="3352800" cy="2590800"/>
          </a:xfrm>
          <a:prstGeom prst="rect">
            <a:avLst/>
          </a:prstGeom>
          <a:solidFill>
            <a:schemeClr val="accent1"/>
          </a:solid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a:xfrm>
            <a:off x="381000" y="1600200"/>
            <a:ext cx="8229600" cy="3962400"/>
          </a:xfrm>
        </p:spPr>
        <p:txBody>
          <a:bodyPr/>
          <a:lstStyle/>
          <a:p>
            <a:pPr algn="just">
              <a:buFontTx/>
              <a:buNone/>
            </a:pPr>
            <a:r>
              <a:rPr lang="sv-SE" sz="2000" b="1"/>
              <a:t>	Menurut Rogers (1986) </a:t>
            </a:r>
            <a:r>
              <a:rPr lang="sv-SE" sz="2000" b="1">
                <a:solidFill>
                  <a:srgbClr val="FF3300"/>
                </a:solidFill>
              </a:rPr>
              <a:t>teknologi komunikasi</a:t>
            </a:r>
            <a:r>
              <a:rPr lang="sv-SE" sz="2000" b="1"/>
              <a:t> dirumuskan sebagai peralatan perangkat keras, struktur organisasional dan nilai – nilai sosial dengan individu lain, mengumpulkan, mengolah dan saling bertukar informasi.</a:t>
            </a:r>
          </a:p>
          <a:p>
            <a:pPr algn="just">
              <a:buFontTx/>
              <a:buNone/>
            </a:pPr>
            <a:r>
              <a:rPr lang="sv-SE" sz="2000" b="1"/>
              <a:t>	</a:t>
            </a:r>
          </a:p>
          <a:p>
            <a:pPr algn="just">
              <a:buFontTx/>
              <a:buNone/>
            </a:pPr>
            <a:r>
              <a:rPr lang="sv-SE" sz="2000" b="1"/>
              <a:t>	</a:t>
            </a:r>
            <a:r>
              <a:rPr lang="sv-SE" sz="2000" b="1">
                <a:solidFill>
                  <a:srgbClr val="0000FF"/>
                </a:solidFill>
              </a:rPr>
              <a:t>Teknologi informasi</a:t>
            </a:r>
            <a:r>
              <a:rPr lang="sv-SE" sz="2000" b="1"/>
              <a:t> ... Mencakup sistem – sistem komunikasi seperti satelit siaran langsung, kabel interaktif dua arah, penyinaran bertenaga rendah, komputer, televisi, vidio disk, vidio tape recorder)</a:t>
            </a:r>
          </a:p>
          <a:p>
            <a:pPr algn="just">
              <a:buFontTx/>
              <a:buNone/>
            </a:pPr>
            <a:endParaRPr lang="sv-SE" sz="2000" b="1"/>
          </a:p>
          <a:p>
            <a:pPr algn="just">
              <a:buFontTx/>
              <a:buNone/>
            </a:pPr>
            <a:r>
              <a:rPr lang="sv-SE" sz="2000" b="1"/>
              <a:t>	Pendapat lainnya ........</a:t>
            </a:r>
            <a:endParaRPr lang="en-US" sz="200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body" idx="1"/>
          </p:nvPr>
        </p:nvSpPr>
        <p:spPr/>
        <p:txBody>
          <a:bodyPr/>
          <a:lstStyle/>
          <a:p>
            <a:pPr algn="just">
              <a:buFontTx/>
              <a:buNone/>
            </a:pPr>
            <a:r>
              <a:rPr lang="sv-SE" sz="2800" b="1"/>
              <a:t>   </a:t>
            </a:r>
            <a:r>
              <a:rPr lang="sv-SE" sz="2800" b="1">
                <a:solidFill>
                  <a:srgbClr val="0000CC"/>
                </a:solidFill>
              </a:rPr>
              <a:t>Teknologi Informasi</a:t>
            </a:r>
            <a:r>
              <a:rPr lang="sv-SE" sz="2800"/>
              <a:t> dilihat dari kata penyusunnya adalah </a:t>
            </a:r>
            <a:r>
              <a:rPr lang="sv-SE" sz="2800">
                <a:hlinkClick r:id="rId2" tooltip="Teknologi"/>
              </a:rPr>
              <a:t>teknologi</a:t>
            </a:r>
            <a:r>
              <a:rPr lang="sv-SE" sz="2800"/>
              <a:t> dan </a:t>
            </a:r>
            <a:r>
              <a:rPr lang="sv-SE" sz="2800">
                <a:hlinkClick r:id="rId3" tooltip="Informasi"/>
              </a:rPr>
              <a:t>informasi</a:t>
            </a:r>
            <a:r>
              <a:rPr lang="sv-SE" sz="2800"/>
              <a:t>. Secara mudahnya </a:t>
            </a:r>
            <a:r>
              <a:rPr lang="sv-SE" sz="2800" b="1">
                <a:solidFill>
                  <a:srgbClr val="FF3300"/>
                </a:solidFill>
              </a:rPr>
              <a:t>teknologi informasi adalah</a:t>
            </a:r>
            <a:r>
              <a:rPr lang="sv-SE" sz="2800">
                <a:solidFill>
                  <a:srgbClr val="FF3300"/>
                </a:solidFill>
              </a:rPr>
              <a:t> </a:t>
            </a:r>
            <a:r>
              <a:rPr lang="sv-SE" sz="2800" b="1">
                <a:solidFill>
                  <a:srgbClr val="FF3300"/>
                </a:solidFill>
              </a:rPr>
              <a:t>hasil rekayasa manusia terhadap proses</a:t>
            </a:r>
            <a:r>
              <a:rPr lang="sv-SE" sz="2800"/>
              <a:t> penyampaian informasi dari pengirim ke penerima </a:t>
            </a:r>
            <a:r>
              <a:rPr lang="sv-SE" sz="2800">
                <a:solidFill>
                  <a:srgbClr val="FF3300"/>
                </a:solidFill>
              </a:rPr>
              <a:t>sehingga:</a:t>
            </a:r>
            <a:endParaRPr lang="en-US" sz="2800">
              <a:solidFill>
                <a:srgbClr val="FF3300"/>
              </a:solidFill>
            </a:endParaRPr>
          </a:p>
          <a:p>
            <a:pPr lvl="1" algn="just"/>
            <a:r>
              <a:rPr lang="en-US" sz="2400">
                <a:solidFill>
                  <a:srgbClr val="FF3300"/>
                </a:solidFill>
              </a:rPr>
              <a:t>lebih cepat;</a:t>
            </a:r>
            <a:r>
              <a:rPr lang="en-US" sz="2400"/>
              <a:t> </a:t>
            </a:r>
          </a:p>
          <a:p>
            <a:pPr lvl="1" algn="just"/>
            <a:r>
              <a:rPr lang="en-US" sz="2400">
                <a:solidFill>
                  <a:schemeClr val="folHlink"/>
                </a:solidFill>
              </a:rPr>
              <a:t>lebih luas sebarannya;</a:t>
            </a:r>
            <a:r>
              <a:rPr lang="en-US" sz="2400"/>
              <a:t> </a:t>
            </a:r>
          </a:p>
          <a:p>
            <a:pPr lvl="1" algn="just"/>
            <a:r>
              <a:rPr lang="en-US" sz="2400">
                <a:solidFill>
                  <a:srgbClr val="0000CC"/>
                </a:solidFill>
              </a:rPr>
              <a:t>lebih lama penyimpanannya.</a:t>
            </a:r>
            <a:r>
              <a:rPr lang="en-US"/>
              <a:t> </a:t>
            </a:r>
          </a:p>
        </p:txBody>
      </p:sp>
      <p:sp>
        <p:nvSpPr>
          <p:cNvPr id="30723" name="Rectangle 3"/>
          <p:cNvSpPr>
            <a:spLocks noGrp="1" noChangeArrowheads="1"/>
          </p:cNvSpPr>
          <p:nvPr>
            <p:ph type="title"/>
          </p:nvPr>
        </p:nvSpPr>
        <p:spPr bwMode="auto">
          <a:xfrm>
            <a:off x="0" y="0"/>
            <a:ext cx="9144000" cy="914400"/>
          </a:xfrm>
          <a:solidFill>
            <a:srgbClr val="FFFF99"/>
          </a:solidFill>
          <a:ln>
            <a:miter lim="800000"/>
            <a:headEnd/>
            <a:tailEnd/>
          </a:ln>
        </p:spPr>
        <p:txBody>
          <a:bodyPr vert="horz" wrap="square" lIns="91440" tIns="45720" rIns="91440" bIns="45720" numCol="1" anchor="ctr" anchorCtr="0" compatLnSpc="1">
            <a:prstTxWarp prst="textNoShape">
              <a:avLst/>
            </a:prstTxWarp>
          </a:bodyPr>
          <a:lstStyle/>
          <a:p>
            <a:r>
              <a:rPr lang="en-US" sz="2800" b="1"/>
              <a:t>TEKNOLOGI INFORMASI</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bwMode="auto">
          <a:xfrm>
            <a:off x="0" y="0"/>
            <a:ext cx="9144000" cy="838200"/>
          </a:xfrm>
          <a:solidFill>
            <a:srgbClr val="FF9999"/>
          </a:solidFill>
          <a:ln>
            <a:miter lim="800000"/>
            <a:headEnd/>
            <a:tailEnd/>
          </a:ln>
        </p:spPr>
        <p:txBody>
          <a:bodyPr vert="horz" wrap="square" lIns="91440" tIns="45720" rIns="91440" bIns="45720" numCol="1" anchor="ctr" anchorCtr="0" compatLnSpc="1">
            <a:prstTxWarp prst="textNoShape">
              <a:avLst/>
            </a:prstTxWarp>
          </a:bodyPr>
          <a:lstStyle/>
          <a:p>
            <a:r>
              <a:rPr lang="en-US" sz="2000" b="1"/>
              <a:t>MODEL KOMUNIKASI</a:t>
            </a:r>
          </a:p>
        </p:txBody>
      </p:sp>
      <p:sp>
        <p:nvSpPr>
          <p:cNvPr id="33796" name="Text Box 4"/>
          <p:cNvSpPr txBox="1">
            <a:spLocks noChangeArrowheads="1"/>
          </p:cNvSpPr>
          <p:nvPr/>
        </p:nvSpPr>
        <p:spPr bwMode="auto">
          <a:xfrm>
            <a:off x="228600" y="2971800"/>
            <a:ext cx="1447800" cy="762000"/>
          </a:xfrm>
          <a:prstGeom prst="rect">
            <a:avLst/>
          </a:prstGeom>
          <a:solidFill>
            <a:srgbClr val="66FF33"/>
          </a:solidFill>
          <a:ln w="76200" cmpd="tri">
            <a:solidFill>
              <a:schemeClr val="tx1"/>
            </a:solidFill>
            <a:miter lim="800000"/>
            <a:headEnd/>
            <a:tailEnd/>
          </a:ln>
          <a:effectLst/>
        </p:spPr>
        <p:txBody>
          <a:bodyPr>
            <a:spAutoFit/>
          </a:bodyPr>
          <a:lstStyle/>
          <a:p>
            <a:pPr algn="ctr">
              <a:spcBef>
                <a:spcPct val="50000"/>
              </a:spcBef>
            </a:pPr>
            <a:r>
              <a:rPr lang="en-US" sz="1200" b="1"/>
              <a:t>KOMUNIKATOR(Pengirim)</a:t>
            </a:r>
          </a:p>
          <a:p>
            <a:pPr algn="ctr">
              <a:spcBef>
                <a:spcPct val="50000"/>
              </a:spcBef>
            </a:pPr>
            <a:r>
              <a:rPr lang="en-US" sz="1000"/>
              <a:t>Siapa</a:t>
            </a:r>
          </a:p>
        </p:txBody>
      </p:sp>
      <p:sp>
        <p:nvSpPr>
          <p:cNvPr id="33801" name="Text Box 9"/>
          <p:cNvSpPr txBox="1">
            <a:spLocks noChangeArrowheads="1"/>
          </p:cNvSpPr>
          <p:nvPr/>
        </p:nvSpPr>
        <p:spPr bwMode="auto">
          <a:xfrm>
            <a:off x="1981200" y="3078163"/>
            <a:ext cx="1447800" cy="579437"/>
          </a:xfrm>
          <a:prstGeom prst="rect">
            <a:avLst/>
          </a:prstGeom>
          <a:solidFill>
            <a:srgbClr val="FFFF00"/>
          </a:solidFill>
          <a:ln w="76200" cmpd="tri">
            <a:solidFill>
              <a:schemeClr val="tx1"/>
            </a:solidFill>
            <a:miter lim="800000"/>
            <a:headEnd/>
            <a:tailEnd/>
          </a:ln>
          <a:effectLst/>
        </p:spPr>
        <p:txBody>
          <a:bodyPr anchor="ctr">
            <a:spAutoFit/>
          </a:bodyPr>
          <a:lstStyle/>
          <a:p>
            <a:pPr algn="ctr">
              <a:spcBef>
                <a:spcPct val="50000"/>
              </a:spcBef>
            </a:pPr>
            <a:r>
              <a:rPr lang="en-US" sz="1200" b="1"/>
              <a:t>MASSAGE	</a:t>
            </a:r>
          </a:p>
          <a:p>
            <a:pPr algn="ctr">
              <a:spcBef>
                <a:spcPct val="50000"/>
              </a:spcBef>
            </a:pPr>
            <a:r>
              <a:rPr lang="en-US" sz="1000"/>
              <a:t>Mengatakan apa</a:t>
            </a:r>
          </a:p>
        </p:txBody>
      </p:sp>
      <p:sp>
        <p:nvSpPr>
          <p:cNvPr id="33802" name="Text Box 10"/>
          <p:cNvSpPr txBox="1">
            <a:spLocks noChangeArrowheads="1"/>
          </p:cNvSpPr>
          <p:nvPr/>
        </p:nvSpPr>
        <p:spPr bwMode="auto">
          <a:xfrm>
            <a:off x="3733800" y="3078163"/>
            <a:ext cx="1447800" cy="579437"/>
          </a:xfrm>
          <a:prstGeom prst="rect">
            <a:avLst/>
          </a:prstGeom>
          <a:gradFill rotWithShape="1">
            <a:gsLst>
              <a:gs pos="0">
                <a:schemeClr val="bg1"/>
              </a:gs>
              <a:gs pos="50000">
                <a:srgbClr val="FF3300"/>
              </a:gs>
              <a:gs pos="100000">
                <a:schemeClr val="bg1"/>
              </a:gs>
            </a:gsLst>
            <a:lin ang="0" scaled="1"/>
          </a:gradFill>
          <a:ln w="76200" cmpd="tri">
            <a:solidFill>
              <a:schemeClr val="tx1"/>
            </a:solidFill>
            <a:miter lim="800000"/>
            <a:headEnd/>
            <a:tailEnd/>
          </a:ln>
          <a:effectLst/>
        </p:spPr>
        <p:txBody>
          <a:bodyPr>
            <a:spAutoFit/>
          </a:bodyPr>
          <a:lstStyle/>
          <a:p>
            <a:pPr algn="ctr">
              <a:spcBef>
                <a:spcPct val="50000"/>
              </a:spcBef>
            </a:pPr>
            <a:r>
              <a:rPr lang="en-US" sz="1200" b="1"/>
              <a:t>MEDIUM</a:t>
            </a:r>
          </a:p>
          <a:p>
            <a:pPr algn="ctr">
              <a:spcBef>
                <a:spcPct val="50000"/>
              </a:spcBef>
            </a:pPr>
            <a:r>
              <a:rPr lang="en-US" sz="1000"/>
              <a:t>Saluran yg mana</a:t>
            </a:r>
          </a:p>
        </p:txBody>
      </p:sp>
      <p:sp>
        <p:nvSpPr>
          <p:cNvPr id="33803" name="Text Box 11"/>
          <p:cNvSpPr txBox="1">
            <a:spLocks noChangeArrowheads="1"/>
          </p:cNvSpPr>
          <p:nvPr/>
        </p:nvSpPr>
        <p:spPr bwMode="auto">
          <a:xfrm>
            <a:off x="5486400" y="2895600"/>
            <a:ext cx="1447800" cy="854075"/>
          </a:xfrm>
          <a:prstGeom prst="rect">
            <a:avLst/>
          </a:prstGeom>
          <a:gradFill rotWithShape="1">
            <a:gsLst>
              <a:gs pos="0">
                <a:srgbClr val="66FF33"/>
              </a:gs>
              <a:gs pos="100000">
                <a:srgbClr val="FFFF00"/>
              </a:gs>
            </a:gsLst>
            <a:lin ang="5400000" scaled="1"/>
          </a:gradFill>
          <a:ln w="76200" cmpd="tri">
            <a:solidFill>
              <a:schemeClr val="tx1"/>
            </a:solidFill>
            <a:miter lim="800000"/>
            <a:headEnd/>
            <a:tailEnd/>
          </a:ln>
          <a:effectLst/>
        </p:spPr>
        <p:txBody>
          <a:bodyPr>
            <a:spAutoFit/>
          </a:bodyPr>
          <a:lstStyle/>
          <a:p>
            <a:pPr algn="ctr">
              <a:spcBef>
                <a:spcPct val="50000"/>
              </a:spcBef>
            </a:pPr>
            <a:r>
              <a:rPr lang="en-US" sz="1200" b="1"/>
              <a:t>KOMUNIKAN</a:t>
            </a:r>
          </a:p>
          <a:p>
            <a:pPr algn="ctr">
              <a:spcBef>
                <a:spcPct val="50000"/>
              </a:spcBef>
            </a:pPr>
            <a:r>
              <a:rPr lang="en-US" sz="1200" b="1"/>
              <a:t>(Penerima)</a:t>
            </a:r>
          </a:p>
          <a:p>
            <a:pPr algn="ctr">
              <a:spcBef>
                <a:spcPct val="50000"/>
              </a:spcBef>
            </a:pPr>
            <a:r>
              <a:rPr lang="en-US" sz="1000"/>
              <a:t>Kepada siapa</a:t>
            </a:r>
          </a:p>
        </p:txBody>
      </p:sp>
      <p:sp>
        <p:nvSpPr>
          <p:cNvPr id="33804" name="Text Box 12"/>
          <p:cNvSpPr txBox="1">
            <a:spLocks noChangeArrowheads="1"/>
          </p:cNvSpPr>
          <p:nvPr/>
        </p:nvSpPr>
        <p:spPr bwMode="auto">
          <a:xfrm>
            <a:off x="7315200" y="3078163"/>
            <a:ext cx="1447800" cy="579437"/>
          </a:xfrm>
          <a:prstGeom prst="rect">
            <a:avLst/>
          </a:prstGeom>
          <a:noFill/>
          <a:ln w="76200" cmpd="tri">
            <a:solidFill>
              <a:schemeClr val="tx1"/>
            </a:solidFill>
            <a:miter lim="800000"/>
            <a:headEnd/>
            <a:tailEnd/>
          </a:ln>
          <a:effectLst/>
        </p:spPr>
        <p:txBody>
          <a:bodyPr>
            <a:spAutoFit/>
          </a:bodyPr>
          <a:lstStyle/>
          <a:p>
            <a:pPr algn="ctr">
              <a:spcBef>
                <a:spcPct val="50000"/>
              </a:spcBef>
            </a:pPr>
            <a:r>
              <a:rPr lang="en-US" sz="1200" b="1"/>
              <a:t>EFEK</a:t>
            </a:r>
          </a:p>
          <a:p>
            <a:pPr algn="ctr">
              <a:spcBef>
                <a:spcPct val="50000"/>
              </a:spcBef>
            </a:pPr>
            <a:r>
              <a:rPr lang="en-US" sz="1000"/>
              <a:t>Bagaimana efeknya</a:t>
            </a:r>
          </a:p>
        </p:txBody>
      </p:sp>
      <p:sp>
        <p:nvSpPr>
          <p:cNvPr id="33805" name="Line 13"/>
          <p:cNvSpPr>
            <a:spLocks noChangeShapeType="1"/>
          </p:cNvSpPr>
          <p:nvPr/>
        </p:nvSpPr>
        <p:spPr bwMode="auto">
          <a:xfrm>
            <a:off x="1676400" y="3352800"/>
            <a:ext cx="304800" cy="0"/>
          </a:xfrm>
          <a:prstGeom prst="line">
            <a:avLst/>
          </a:prstGeom>
          <a:noFill/>
          <a:ln w="28575">
            <a:solidFill>
              <a:srgbClr val="FF3300"/>
            </a:solidFill>
            <a:round/>
            <a:headEnd/>
            <a:tailEnd type="triangle" w="med" len="med"/>
          </a:ln>
          <a:effectLst/>
        </p:spPr>
        <p:txBody>
          <a:bodyPr/>
          <a:lstStyle/>
          <a:p>
            <a:endParaRPr lang="id-ID"/>
          </a:p>
        </p:txBody>
      </p:sp>
      <p:sp>
        <p:nvSpPr>
          <p:cNvPr id="33806" name="Line 14"/>
          <p:cNvSpPr>
            <a:spLocks noChangeShapeType="1"/>
          </p:cNvSpPr>
          <p:nvPr/>
        </p:nvSpPr>
        <p:spPr bwMode="auto">
          <a:xfrm>
            <a:off x="3429000" y="3352800"/>
            <a:ext cx="304800" cy="0"/>
          </a:xfrm>
          <a:prstGeom prst="line">
            <a:avLst/>
          </a:prstGeom>
          <a:noFill/>
          <a:ln w="28575">
            <a:solidFill>
              <a:srgbClr val="FF3300"/>
            </a:solidFill>
            <a:round/>
            <a:headEnd/>
            <a:tailEnd type="triangle" w="med" len="med"/>
          </a:ln>
          <a:effectLst/>
        </p:spPr>
        <p:txBody>
          <a:bodyPr/>
          <a:lstStyle/>
          <a:p>
            <a:endParaRPr lang="id-ID"/>
          </a:p>
        </p:txBody>
      </p:sp>
      <p:sp>
        <p:nvSpPr>
          <p:cNvPr id="33807" name="Line 15"/>
          <p:cNvSpPr>
            <a:spLocks noChangeShapeType="1"/>
          </p:cNvSpPr>
          <p:nvPr/>
        </p:nvSpPr>
        <p:spPr bwMode="auto">
          <a:xfrm>
            <a:off x="5181600" y="3352800"/>
            <a:ext cx="304800" cy="0"/>
          </a:xfrm>
          <a:prstGeom prst="line">
            <a:avLst/>
          </a:prstGeom>
          <a:noFill/>
          <a:ln w="28575">
            <a:solidFill>
              <a:srgbClr val="FF3300"/>
            </a:solidFill>
            <a:round/>
            <a:headEnd/>
            <a:tailEnd type="triangle" w="med" len="med"/>
          </a:ln>
          <a:effectLst/>
        </p:spPr>
        <p:txBody>
          <a:bodyPr/>
          <a:lstStyle/>
          <a:p>
            <a:endParaRPr lang="id-ID"/>
          </a:p>
        </p:txBody>
      </p:sp>
      <p:sp>
        <p:nvSpPr>
          <p:cNvPr id="33808" name="Line 16"/>
          <p:cNvSpPr>
            <a:spLocks noChangeShapeType="1"/>
          </p:cNvSpPr>
          <p:nvPr/>
        </p:nvSpPr>
        <p:spPr bwMode="auto">
          <a:xfrm>
            <a:off x="6934200" y="3352800"/>
            <a:ext cx="304800" cy="0"/>
          </a:xfrm>
          <a:prstGeom prst="line">
            <a:avLst/>
          </a:prstGeom>
          <a:noFill/>
          <a:ln w="28575">
            <a:solidFill>
              <a:srgbClr val="FF3300"/>
            </a:solidFill>
            <a:round/>
            <a:headEnd/>
            <a:tailEnd type="triangle" w="med" len="med"/>
          </a:ln>
          <a:effectLst/>
        </p:spPr>
        <p:txBody>
          <a:bodyPr/>
          <a:lstStyle/>
          <a:p>
            <a:endParaRPr lang="id-ID"/>
          </a:p>
        </p:txBody>
      </p:sp>
      <p:sp>
        <p:nvSpPr>
          <p:cNvPr id="33809" name="Line 17"/>
          <p:cNvSpPr>
            <a:spLocks noChangeShapeType="1"/>
          </p:cNvSpPr>
          <p:nvPr/>
        </p:nvSpPr>
        <p:spPr bwMode="auto">
          <a:xfrm>
            <a:off x="914400" y="3810000"/>
            <a:ext cx="0" cy="609600"/>
          </a:xfrm>
          <a:prstGeom prst="line">
            <a:avLst/>
          </a:prstGeom>
          <a:noFill/>
          <a:ln w="28575">
            <a:solidFill>
              <a:srgbClr val="FF3300"/>
            </a:solidFill>
            <a:prstDash val="lgDash"/>
            <a:round/>
            <a:headEnd type="triangle" w="med" len="med"/>
            <a:tailEnd/>
          </a:ln>
          <a:effectLst/>
        </p:spPr>
        <p:txBody>
          <a:bodyPr/>
          <a:lstStyle/>
          <a:p>
            <a:endParaRPr lang="id-ID"/>
          </a:p>
        </p:txBody>
      </p:sp>
      <p:sp>
        <p:nvSpPr>
          <p:cNvPr id="33810" name="Line 18"/>
          <p:cNvSpPr>
            <a:spLocks noChangeShapeType="1"/>
          </p:cNvSpPr>
          <p:nvPr/>
        </p:nvSpPr>
        <p:spPr bwMode="auto">
          <a:xfrm>
            <a:off x="914400" y="4419600"/>
            <a:ext cx="5334000" cy="0"/>
          </a:xfrm>
          <a:prstGeom prst="line">
            <a:avLst/>
          </a:prstGeom>
          <a:noFill/>
          <a:ln w="28575">
            <a:solidFill>
              <a:srgbClr val="FF3300"/>
            </a:solidFill>
            <a:prstDash val="lgDash"/>
            <a:round/>
            <a:headEnd type="triangle" w="med" len="med"/>
            <a:tailEnd/>
          </a:ln>
          <a:effectLst/>
        </p:spPr>
        <p:txBody>
          <a:bodyPr/>
          <a:lstStyle/>
          <a:p>
            <a:endParaRPr lang="id-ID"/>
          </a:p>
        </p:txBody>
      </p:sp>
      <p:sp>
        <p:nvSpPr>
          <p:cNvPr id="33811" name="Line 19"/>
          <p:cNvSpPr>
            <a:spLocks noChangeShapeType="1"/>
          </p:cNvSpPr>
          <p:nvPr/>
        </p:nvSpPr>
        <p:spPr bwMode="auto">
          <a:xfrm>
            <a:off x="6248400" y="3810000"/>
            <a:ext cx="0" cy="609600"/>
          </a:xfrm>
          <a:prstGeom prst="line">
            <a:avLst/>
          </a:prstGeom>
          <a:noFill/>
          <a:ln w="28575">
            <a:solidFill>
              <a:srgbClr val="FF3300"/>
            </a:solidFill>
            <a:prstDash val="lgDash"/>
            <a:round/>
            <a:headEnd/>
            <a:tailEnd type="triangle" w="med" len="med"/>
          </a:ln>
          <a:effectLst/>
        </p:spPr>
        <p:txBody>
          <a:bodyPr/>
          <a:lstStyle/>
          <a:p>
            <a:endParaRPr lang="id-ID"/>
          </a:p>
        </p:txBody>
      </p:sp>
      <p:sp>
        <p:nvSpPr>
          <p:cNvPr id="33813" name="AutoShape 21"/>
          <p:cNvSpPr>
            <a:spLocks noChangeArrowheads="1"/>
          </p:cNvSpPr>
          <p:nvPr/>
        </p:nvSpPr>
        <p:spPr bwMode="auto">
          <a:xfrm>
            <a:off x="76200" y="1828800"/>
            <a:ext cx="8915400" cy="3276600"/>
          </a:xfrm>
          <a:prstGeom prst="flowChartAlternateProcess">
            <a:avLst/>
          </a:prstGeom>
          <a:noFill/>
          <a:ln w="76200" cmpd="tri">
            <a:solidFill>
              <a:srgbClr val="0000FF"/>
            </a:solidFill>
            <a:miter lim="800000"/>
            <a:headEnd/>
            <a:tailEnd/>
          </a:ln>
          <a:effectLst/>
        </p:spPr>
        <p:txBody>
          <a:bodyPr wrap="none" anchor="ctr"/>
          <a:lstStyle/>
          <a:p>
            <a:endParaRPr lang="id-ID"/>
          </a:p>
        </p:txBody>
      </p:sp>
      <p:sp>
        <p:nvSpPr>
          <p:cNvPr id="33814" name="Text Box 22"/>
          <p:cNvSpPr txBox="1">
            <a:spLocks noChangeArrowheads="1"/>
          </p:cNvSpPr>
          <p:nvPr/>
        </p:nvSpPr>
        <p:spPr bwMode="auto">
          <a:xfrm>
            <a:off x="2667000" y="1371600"/>
            <a:ext cx="3810000" cy="274638"/>
          </a:xfrm>
          <a:prstGeom prst="rect">
            <a:avLst/>
          </a:prstGeom>
          <a:noFill/>
          <a:ln w="9525">
            <a:noFill/>
            <a:miter lim="800000"/>
            <a:headEnd/>
            <a:tailEnd/>
          </a:ln>
          <a:effectLst/>
        </p:spPr>
        <p:txBody>
          <a:bodyPr>
            <a:spAutoFit/>
          </a:bodyPr>
          <a:lstStyle/>
          <a:p>
            <a:pPr algn="ctr">
              <a:spcBef>
                <a:spcPct val="50000"/>
              </a:spcBef>
            </a:pPr>
            <a:r>
              <a:rPr lang="en-US" sz="1200" b="1"/>
              <a:t>FORMULA </a:t>
            </a:r>
            <a:r>
              <a:rPr lang="en-US" sz="1200" b="1" smtClean="0"/>
              <a:t>  LASSWELL</a:t>
            </a:r>
            <a:endParaRPr lang="en-US" sz="1200" b="1"/>
          </a:p>
        </p:txBody>
      </p:sp>
      <p:sp>
        <p:nvSpPr>
          <p:cNvPr id="33815" name="Line 23"/>
          <p:cNvSpPr>
            <a:spLocks noChangeShapeType="1"/>
          </p:cNvSpPr>
          <p:nvPr/>
        </p:nvSpPr>
        <p:spPr bwMode="auto">
          <a:xfrm>
            <a:off x="4572000" y="3810000"/>
            <a:ext cx="0" cy="1905000"/>
          </a:xfrm>
          <a:prstGeom prst="line">
            <a:avLst/>
          </a:prstGeom>
          <a:noFill/>
          <a:ln w="28575">
            <a:solidFill>
              <a:schemeClr val="tx1"/>
            </a:solidFill>
            <a:prstDash val="lgDash"/>
            <a:round/>
            <a:headEnd type="triangle" w="med" len="med"/>
            <a:tailEnd type="triangle" w="med" len="med"/>
          </a:ln>
          <a:effectLst/>
        </p:spPr>
        <p:txBody>
          <a:bodyPr/>
          <a:lstStyle/>
          <a:p>
            <a:endParaRPr lang="id-ID"/>
          </a:p>
        </p:txBody>
      </p:sp>
      <p:sp>
        <p:nvSpPr>
          <p:cNvPr id="33816" name="Text Box 24"/>
          <p:cNvSpPr txBox="1">
            <a:spLocks noChangeArrowheads="1"/>
          </p:cNvSpPr>
          <p:nvPr/>
        </p:nvSpPr>
        <p:spPr bwMode="auto">
          <a:xfrm>
            <a:off x="3657600" y="5759450"/>
            <a:ext cx="1752600" cy="412750"/>
          </a:xfrm>
          <a:prstGeom prst="rect">
            <a:avLst/>
          </a:prstGeom>
          <a:gradFill rotWithShape="1">
            <a:gsLst>
              <a:gs pos="0">
                <a:srgbClr val="FF9999"/>
              </a:gs>
              <a:gs pos="50000">
                <a:srgbClr val="FFFFFF"/>
              </a:gs>
              <a:gs pos="100000">
                <a:srgbClr val="FF9999"/>
              </a:gs>
            </a:gsLst>
            <a:lin ang="5400000" scaled="1"/>
          </a:gradFill>
          <a:ln w="76200" cmpd="tri">
            <a:solidFill>
              <a:schemeClr val="tx1"/>
            </a:solidFill>
            <a:miter lim="800000"/>
            <a:headEnd/>
            <a:tailEnd/>
          </a:ln>
          <a:effectLst/>
        </p:spPr>
        <p:txBody>
          <a:bodyPr>
            <a:spAutoFit/>
          </a:bodyPr>
          <a:lstStyle/>
          <a:p>
            <a:pPr algn="ctr">
              <a:spcBef>
                <a:spcPct val="50000"/>
              </a:spcBef>
            </a:pPr>
            <a:r>
              <a:rPr lang="en-US" sz="1600" b="1"/>
              <a:t>TEKNOLOGI</a:t>
            </a:r>
          </a:p>
        </p:txBody>
      </p:sp>
      <p:sp>
        <p:nvSpPr>
          <p:cNvPr id="33817" name="Line 25"/>
          <p:cNvSpPr>
            <a:spLocks noChangeShapeType="1"/>
          </p:cNvSpPr>
          <p:nvPr/>
        </p:nvSpPr>
        <p:spPr bwMode="auto">
          <a:xfrm flipH="1">
            <a:off x="7010400" y="3505200"/>
            <a:ext cx="228600" cy="0"/>
          </a:xfrm>
          <a:prstGeom prst="line">
            <a:avLst/>
          </a:prstGeom>
          <a:noFill/>
          <a:ln w="9525">
            <a:solidFill>
              <a:schemeClr val="tx1"/>
            </a:solidFill>
            <a:prstDash val="lgDash"/>
            <a:round/>
            <a:headEnd/>
            <a:tailEnd type="triangle" w="med" len="med"/>
          </a:ln>
          <a:effectLst/>
        </p:spPr>
        <p:txBody>
          <a:bodyPr/>
          <a:lstStyle/>
          <a:p>
            <a:endParaRPr lang="id-ID"/>
          </a:p>
        </p:txBody>
      </p:sp>
      <p:sp>
        <p:nvSpPr>
          <p:cNvPr id="33818" name="Line 26"/>
          <p:cNvSpPr>
            <a:spLocks noChangeShapeType="1"/>
          </p:cNvSpPr>
          <p:nvPr/>
        </p:nvSpPr>
        <p:spPr bwMode="auto">
          <a:xfrm>
            <a:off x="5943600" y="5410200"/>
            <a:ext cx="0" cy="1066800"/>
          </a:xfrm>
          <a:prstGeom prst="line">
            <a:avLst/>
          </a:prstGeom>
          <a:noFill/>
          <a:ln w="9525">
            <a:solidFill>
              <a:schemeClr val="tx1"/>
            </a:solidFill>
            <a:round/>
            <a:headEnd/>
            <a:tailEnd/>
          </a:ln>
          <a:effectLst/>
        </p:spPr>
        <p:txBody>
          <a:bodyPr/>
          <a:lstStyle/>
          <a:p>
            <a:endParaRPr lang="id-ID"/>
          </a:p>
        </p:txBody>
      </p:sp>
      <p:sp>
        <p:nvSpPr>
          <p:cNvPr id="33819" name="Line 27"/>
          <p:cNvSpPr>
            <a:spLocks noChangeShapeType="1"/>
          </p:cNvSpPr>
          <p:nvPr/>
        </p:nvSpPr>
        <p:spPr bwMode="auto">
          <a:xfrm>
            <a:off x="5943600" y="5410200"/>
            <a:ext cx="381000" cy="0"/>
          </a:xfrm>
          <a:prstGeom prst="line">
            <a:avLst/>
          </a:prstGeom>
          <a:noFill/>
          <a:ln w="9525">
            <a:solidFill>
              <a:schemeClr val="tx1"/>
            </a:solidFill>
            <a:round/>
            <a:headEnd/>
            <a:tailEnd type="triangle" w="med" len="med"/>
          </a:ln>
          <a:effectLst/>
        </p:spPr>
        <p:txBody>
          <a:bodyPr/>
          <a:lstStyle/>
          <a:p>
            <a:endParaRPr lang="id-ID"/>
          </a:p>
        </p:txBody>
      </p:sp>
      <p:sp>
        <p:nvSpPr>
          <p:cNvPr id="33820" name="Text Box 28"/>
          <p:cNvSpPr txBox="1">
            <a:spLocks noChangeArrowheads="1"/>
          </p:cNvSpPr>
          <p:nvPr/>
        </p:nvSpPr>
        <p:spPr bwMode="auto">
          <a:xfrm>
            <a:off x="6400800" y="5257800"/>
            <a:ext cx="1371600" cy="284163"/>
          </a:xfrm>
          <a:prstGeom prst="rect">
            <a:avLst/>
          </a:prstGeom>
          <a:solidFill>
            <a:srgbClr val="FF9999"/>
          </a:solidFill>
          <a:ln w="9525">
            <a:solidFill>
              <a:schemeClr val="tx1"/>
            </a:solidFill>
            <a:miter lim="800000"/>
            <a:headEnd/>
            <a:tailEnd/>
          </a:ln>
          <a:effectLst/>
        </p:spPr>
        <p:txBody>
          <a:bodyPr>
            <a:spAutoFit/>
          </a:bodyPr>
          <a:lstStyle/>
          <a:p>
            <a:pPr algn="ctr">
              <a:spcBef>
                <a:spcPct val="50000"/>
              </a:spcBef>
            </a:pPr>
            <a:r>
              <a:rPr lang="en-US" sz="1200"/>
              <a:t>Media Cetak</a:t>
            </a:r>
          </a:p>
        </p:txBody>
      </p:sp>
      <p:sp>
        <p:nvSpPr>
          <p:cNvPr id="33821" name="Text Box 29"/>
          <p:cNvSpPr txBox="1">
            <a:spLocks noChangeArrowheads="1"/>
          </p:cNvSpPr>
          <p:nvPr/>
        </p:nvSpPr>
        <p:spPr bwMode="auto">
          <a:xfrm>
            <a:off x="6400800" y="5583238"/>
            <a:ext cx="1371600" cy="284162"/>
          </a:xfrm>
          <a:prstGeom prst="rect">
            <a:avLst/>
          </a:prstGeom>
          <a:solidFill>
            <a:srgbClr val="66FF33"/>
          </a:solidFill>
          <a:ln w="9525">
            <a:solidFill>
              <a:schemeClr val="tx1"/>
            </a:solidFill>
            <a:miter lim="800000"/>
            <a:headEnd/>
            <a:tailEnd/>
          </a:ln>
          <a:effectLst/>
        </p:spPr>
        <p:txBody>
          <a:bodyPr>
            <a:spAutoFit/>
          </a:bodyPr>
          <a:lstStyle/>
          <a:p>
            <a:pPr algn="ctr">
              <a:spcBef>
                <a:spcPct val="50000"/>
              </a:spcBef>
            </a:pPr>
            <a:r>
              <a:rPr lang="en-US" sz="1200"/>
              <a:t>Media Elektronik</a:t>
            </a:r>
          </a:p>
        </p:txBody>
      </p:sp>
      <p:sp>
        <p:nvSpPr>
          <p:cNvPr id="33822" name="Text Box 30"/>
          <p:cNvSpPr txBox="1">
            <a:spLocks noChangeArrowheads="1"/>
          </p:cNvSpPr>
          <p:nvPr/>
        </p:nvSpPr>
        <p:spPr bwMode="auto">
          <a:xfrm>
            <a:off x="6400800" y="5964238"/>
            <a:ext cx="1371600" cy="284162"/>
          </a:xfrm>
          <a:prstGeom prst="rect">
            <a:avLst/>
          </a:prstGeom>
          <a:solidFill>
            <a:srgbClr val="FFFF66"/>
          </a:solidFill>
          <a:ln w="9525">
            <a:solidFill>
              <a:schemeClr val="tx1"/>
            </a:solidFill>
            <a:miter lim="800000"/>
            <a:headEnd/>
            <a:tailEnd/>
          </a:ln>
          <a:effectLst/>
        </p:spPr>
        <p:txBody>
          <a:bodyPr>
            <a:spAutoFit/>
          </a:bodyPr>
          <a:lstStyle/>
          <a:p>
            <a:pPr algn="ctr">
              <a:spcBef>
                <a:spcPct val="50000"/>
              </a:spcBef>
            </a:pPr>
            <a:r>
              <a:rPr lang="en-US" sz="1200"/>
              <a:t>Media LR</a:t>
            </a:r>
          </a:p>
        </p:txBody>
      </p:sp>
      <p:sp>
        <p:nvSpPr>
          <p:cNvPr id="33823" name="Text Box 31"/>
          <p:cNvSpPr txBox="1">
            <a:spLocks noChangeArrowheads="1"/>
          </p:cNvSpPr>
          <p:nvPr/>
        </p:nvSpPr>
        <p:spPr bwMode="auto">
          <a:xfrm>
            <a:off x="6400800" y="6324600"/>
            <a:ext cx="1371600" cy="284163"/>
          </a:xfrm>
          <a:prstGeom prst="rect">
            <a:avLst/>
          </a:prstGeom>
          <a:solidFill>
            <a:schemeClr val="accent1"/>
          </a:solidFill>
          <a:ln w="9525">
            <a:solidFill>
              <a:schemeClr val="tx1"/>
            </a:solidFill>
            <a:miter lim="800000"/>
            <a:headEnd/>
            <a:tailEnd/>
          </a:ln>
          <a:effectLst/>
        </p:spPr>
        <p:txBody>
          <a:bodyPr>
            <a:spAutoFit/>
          </a:bodyPr>
          <a:lstStyle/>
          <a:p>
            <a:pPr algn="ctr">
              <a:spcBef>
                <a:spcPct val="50000"/>
              </a:spcBef>
            </a:pPr>
            <a:r>
              <a:rPr lang="en-US" sz="1200"/>
              <a:t>Media Baru</a:t>
            </a:r>
          </a:p>
        </p:txBody>
      </p:sp>
      <p:sp>
        <p:nvSpPr>
          <p:cNvPr id="33824" name="Line 32"/>
          <p:cNvSpPr>
            <a:spLocks noChangeShapeType="1"/>
          </p:cNvSpPr>
          <p:nvPr/>
        </p:nvSpPr>
        <p:spPr bwMode="auto">
          <a:xfrm>
            <a:off x="5943600" y="5715000"/>
            <a:ext cx="381000" cy="0"/>
          </a:xfrm>
          <a:prstGeom prst="line">
            <a:avLst/>
          </a:prstGeom>
          <a:noFill/>
          <a:ln w="9525">
            <a:solidFill>
              <a:schemeClr val="tx1"/>
            </a:solidFill>
            <a:round/>
            <a:headEnd/>
            <a:tailEnd type="triangle" w="med" len="med"/>
          </a:ln>
          <a:effectLst/>
        </p:spPr>
        <p:txBody>
          <a:bodyPr/>
          <a:lstStyle/>
          <a:p>
            <a:endParaRPr lang="id-ID"/>
          </a:p>
        </p:txBody>
      </p:sp>
      <p:sp>
        <p:nvSpPr>
          <p:cNvPr id="33825" name="Line 33"/>
          <p:cNvSpPr>
            <a:spLocks noChangeShapeType="1"/>
          </p:cNvSpPr>
          <p:nvPr/>
        </p:nvSpPr>
        <p:spPr bwMode="auto">
          <a:xfrm>
            <a:off x="5943600" y="6096000"/>
            <a:ext cx="381000" cy="0"/>
          </a:xfrm>
          <a:prstGeom prst="line">
            <a:avLst/>
          </a:prstGeom>
          <a:noFill/>
          <a:ln w="9525">
            <a:solidFill>
              <a:schemeClr val="tx1"/>
            </a:solidFill>
            <a:round/>
            <a:headEnd/>
            <a:tailEnd type="triangle" w="med" len="med"/>
          </a:ln>
          <a:effectLst/>
        </p:spPr>
        <p:txBody>
          <a:bodyPr/>
          <a:lstStyle/>
          <a:p>
            <a:endParaRPr lang="id-ID"/>
          </a:p>
        </p:txBody>
      </p:sp>
      <p:sp>
        <p:nvSpPr>
          <p:cNvPr id="33826" name="Line 34"/>
          <p:cNvSpPr>
            <a:spLocks noChangeShapeType="1"/>
          </p:cNvSpPr>
          <p:nvPr/>
        </p:nvSpPr>
        <p:spPr bwMode="auto">
          <a:xfrm>
            <a:off x="5943600" y="6477000"/>
            <a:ext cx="381000" cy="0"/>
          </a:xfrm>
          <a:prstGeom prst="line">
            <a:avLst/>
          </a:prstGeom>
          <a:noFill/>
          <a:ln w="9525">
            <a:solidFill>
              <a:schemeClr val="tx1"/>
            </a:solidFill>
            <a:round/>
            <a:headEnd/>
            <a:tailEnd type="triangle" w="med" len="med"/>
          </a:ln>
          <a:effectLst/>
        </p:spPr>
        <p:txBody>
          <a:bodyPr/>
          <a:lstStyle/>
          <a:p>
            <a:endParaRPr lang="id-ID"/>
          </a:p>
        </p:txBody>
      </p:sp>
      <p:sp>
        <p:nvSpPr>
          <p:cNvPr id="33827" name="Line 35"/>
          <p:cNvSpPr>
            <a:spLocks noChangeShapeType="1"/>
          </p:cNvSpPr>
          <p:nvPr/>
        </p:nvSpPr>
        <p:spPr bwMode="auto">
          <a:xfrm>
            <a:off x="5410200" y="5943600"/>
            <a:ext cx="533400" cy="0"/>
          </a:xfrm>
          <a:prstGeom prst="line">
            <a:avLst/>
          </a:prstGeom>
          <a:noFill/>
          <a:ln w="9525">
            <a:solidFill>
              <a:schemeClr val="tx1"/>
            </a:solidFill>
            <a:round/>
            <a:headEnd/>
            <a:tailEnd type="triangle" w="med" len="med"/>
          </a:ln>
          <a:effectLst/>
        </p:spPr>
        <p:txBody>
          <a:bodyPr/>
          <a:lstStyle/>
          <a:p>
            <a:endParaRPr lang="id-ID"/>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3805"/>
                                        </p:tgtEl>
                                        <p:attrNameLst>
                                          <p:attrName>style.visibility</p:attrName>
                                        </p:attrNameLst>
                                      </p:cBhvr>
                                      <p:to>
                                        <p:strVal val="visible"/>
                                      </p:to>
                                    </p:set>
                                    <p:anim calcmode="lin" valueType="num">
                                      <p:cBhvr additive="base">
                                        <p:cTn id="7" dur="500" fill="hold"/>
                                        <p:tgtEl>
                                          <p:spTgt spid="33805"/>
                                        </p:tgtEl>
                                        <p:attrNameLst>
                                          <p:attrName>ppt_x</p:attrName>
                                        </p:attrNameLst>
                                      </p:cBhvr>
                                      <p:tavLst>
                                        <p:tav tm="0">
                                          <p:val>
                                            <p:strVal val="0-#ppt_w/2"/>
                                          </p:val>
                                        </p:tav>
                                        <p:tav tm="100000">
                                          <p:val>
                                            <p:strVal val="#ppt_x"/>
                                          </p:val>
                                        </p:tav>
                                      </p:tavLst>
                                    </p:anim>
                                    <p:anim calcmode="lin" valueType="num">
                                      <p:cBhvr additive="base">
                                        <p:cTn id="8" dur="500" fill="hold"/>
                                        <p:tgtEl>
                                          <p:spTgt spid="3380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3806"/>
                                        </p:tgtEl>
                                        <p:attrNameLst>
                                          <p:attrName>style.visibility</p:attrName>
                                        </p:attrNameLst>
                                      </p:cBhvr>
                                      <p:to>
                                        <p:strVal val="visible"/>
                                      </p:to>
                                    </p:set>
                                    <p:anim calcmode="lin" valueType="num">
                                      <p:cBhvr additive="base">
                                        <p:cTn id="11" dur="500" fill="hold"/>
                                        <p:tgtEl>
                                          <p:spTgt spid="33806"/>
                                        </p:tgtEl>
                                        <p:attrNameLst>
                                          <p:attrName>ppt_x</p:attrName>
                                        </p:attrNameLst>
                                      </p:cBhvr>
                                      <p:tavLst>
                                        <p:tav tm="0">
                                          <p:val>
                                            <p:strVal val="0-#ppt_w/2"/>
                                          </p:val>
                                        </p:tav>
                                        <p:tav tm="100000">
                                          <p:val>
                                            <p:strVal val="#ppt_x"/>
                                          </p:val>
                                        </p:tav>
                                      </p:tavLst>
                                    </p:anim>
                                    <p:anim calcmode="lin" valueType="num">
                                      <p:cBhvr additive="base">
                                        <p:cTn id="12" dur="500" fill="hold"/>
                                        <p:tgtEl>
                                          <p:spTgt spid="3380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3807"/>
                                        </p:tgtEl>
                                        <p:attrNameLst>
                                          <p:attrName>style.visibility</p:attrName>
                                        </p:attrNameLst>
                                      </p:cBhvr>
                                      <p:to>
                                        <p:strVal val="visible"/>
                                      </p:to>
                                    </p:set>
                                    <p:anim calcmode="lin" valueType="num">
                                      <p:cBhvr additive="base">
                                        <p:cTn id="15" dur="500" fill="hold"/>
                                        <p:tgtEl>
                                          <p:spTgt spid="33807"/>
                                        </p:tgtEl>
                                        <p:attrNameLst>
                                          <p:attrName>ppt_x</p:attrName>
                                        </p:attrNameLst>
                                      </p:cBhvr>
                                      <p:tavLst>
                                        <p:tav tm="0">
                                          <p:val>
                                            <p:strVal val="0-#ppt_w/2"/>
                                          </p:val>
                                        </p:tav>
                                        <p:tav tm="100000">
                                          <p:val>
                                            <p:strVal val="#ppt_x"/>
                                          </p:val>
                                        </p:tav>
                                      </p:tavLst>
                                    </p:anim>
                                    <p:anim calcmode="lin" valueType="num">
                                      <p:cBhvr additive="base">
                                        <p:cTn id="16" dur="500" fill="hold"/>
                                        <p:tgtEl>
                                          <p:spTgt spid="3380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3808"/>
                                        </p:tgtEl>
                                        <p:attrNameLst>
                                          <p:attrName>style.visibility</p:attrName>
                                        </p:attrNameLst>
                                      </p:cBhvr>
                                      <p:to>
                                        <p:strVal val="visible"/>
                                      </p:to>
                                    </p:set>
                                    <p:anim calcmode="lin" valueType="num">
                                      <p:cBhvr additive="base">
                                        <p:cTn id="19" dur="500" fill="hold"/>
                                        <p:tgtEl>
                                          <p:spTgt spid="33808"/>
                                        </p:tgtEl>
                                        <p:attrNameLst>
                                          <p:attrName>ppt_x</p:attrName>
                                        </p:attrNameLst>
                                      </p:cBhvr>
                                      <p:tavLst>
                                        <p:tav tm="0">
                                          <p:val>
                                            <p:strVal val="0-#ppt_w/2"/>
                                          </p:val>
                                        </p:tav>
                                        <p:tav tm="100000">
                                          <p:val>
                                            <p:strVal val="#ppt_x"/>
                                          </p:val>
                                        </p:tav>
                                      </p:tavLst>
                                    </p:anim>
                                    <p:anim calcmode="lin" valueType="num">
                                      <p:cBhvr additive="base">
                                        <p:cTn id="20" dur="500" fill="hold"/>
                                        <p:tgtEl>
                                          <p:spTgt spid="33808"/>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3811"/>
                                        </p:tgtEl>
                                        <p:attrNameLst>
                                          <p:attrName>style.visibility</p:attrName>
                                        </p:attrNameLst>
                                      </p:cBhvr>
                                      <p:to>
                                        <p:strVal val="visible"/>
                                      </p:to>
                                    </p:set>
                                    <p:anim calcmode="lin" valueType="num">
                                      <p:cBhvr additive="base">
                                        <p:cTn id="23" dur="500" fill="hold"/>
                                        <p:tgtEl>
                                          <p:spTgt spid="33811"/>
                                        </p:tgtEl>
                                        <p:attrNameLst>
                                          <p:attrName>ppt_x</p:attrName>
                                        </p:attrNameLst>
                                      </p:cBhvr>
                                      <p:tavLst>
                                        <p:tav tm="0">
                                          <p:val>
                                            <p:strVal val="1+#ppt_w/2"/>
                                          </p:val>
                                        </p:tav>
                                        <p:tav tm="100000">
                                          <p:val>
                                            <p:strVal val="#ppt_x"/>
                                          </p:val>
                                        </p:tav>
                                      </p:tavLst>
                                    </p:anim>
                                    <p:anim calcmode="lin" valueType="num">
                                      <p:cBhvr additive="base">
                                        <p:cTn id="24" dur="500" fill="hold"/>
                                        <p:tgtEl>
                                          <p:spTgt spid="33811"/>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33810"/>
                                        </p:tgtEl>
                                        <p:attrNameLst>
                                          <p:attrName>style.visibility</p:attrName>
                                        </p:attrNameLst>
                                      </p:cBhvr>
                                      <p:to>
                                        <p:strVal val="visible"/>
                                      </p:to>
                                    </p:set>
                                    <p:anim calcmode="lin" valueType="num">
                                      <p:cBhvr additive="base">
                                        <p:cTn id="27" dur="500" fill="hold"/>
                                        <p:tgtEl>
                                          <p:spTgt spid="33810"/>
                                        </p:tgtEl>
                                        <p:attrNameLst>
                                          <p:attrName>ppt_x</p:attrName>
                                        </p:attrNameLst>
                                      </p:cBhvr>
                                      <p:tavLst>
                                        <p:tav tm="0">
                                          <p:val>
                                            <p:strVal val="1+#ppt_w/2"/>
                                          </p:val>
                                        </p:tav>
                                        <p:tav tm="100000">
                                          <p:val>
                                            <p:strVal val="#ppt_x"/>
                                          </p:val>
                                        </p:tav>
                                      </p:tavLst>
                                    </p:anim>
                                    <p:anim calcmode="lin" valueType="num">
                                      <p:cBhvr additive="base">
                                        <p:cTn id="28" dur="500" fill="hold"/>
                                        <p:tgtEl>
                                          <p:spTgt spid="3381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3809"/>
                                        </p:tgtEl>
                                        <p:attrNameLst>
                                          <p:attrName>style.visibility</p:attrName>
                                        </p:attrNameLst>
                                      </p:cBhvr>
                                      <p:to>
                                        <p:strVal val="visible"/>
                                      </p:to>
                                    </p:set>
                                    <p:anim calcmode="lin" valueType="num">
                                      <p:cBhvr additive="base">
                                        <p:cTn id="31" dur="500" fill="hold"/>
                                        <p:tgtEl>
                                          <p:spTgt spid="33809"/>
                                        </p:tgtEl>
                                        <p:attrNameLst>
                                          <p:attrName>ppt_x</p:attrName>
                                        </p:attrNameLst>
                                      </p:cBhvr>
                                      <p:tavLst>
                                        <p:tav tm="0">
                                          <p:val>
                                            <p:strVal val="0-#ppt_w/2"/>
                                          </p:val>
                                        </p:tav>
                                        <p:tav tm="100000">
                                          <p:val>
                                            <p:strVal val="#ppt_x"/>
                                          </p:val>
                                        </p:tav>
                                      </p:tavLst>
                                    </p:anim>
                                    <p:anim calcmode="lin" valueType="num">
                                      <p:cBhvr additive="base">
                                        <p:cTn id="32" dur="500" fill="hold"/>
                                        <p:tgtEl>
                                          <p:spTgt spid="3380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33815"/>
                                        </p:tgtEl>
                                        <p:attrNameLst>
                                          <p:attrName>style.visibility</p:attrName>
                                        </p:attrNameLst>
                                      </p:cBhvr>
                                      <p:to>
                                        <p:strVal val="visible"/>
                                      </p:to>
                                    </p:set>
                                    <p:animEffect transition="in" filter="box(out)">
                                      <p:cBhvr>
                                        <p:cTn id="37" dur="500"/>
                                        <p:tgtEl>
                                          <p:spTgt spid="33815"/>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33816"/>
                                        </p:tgtEl>
                                        <p:attrNameLst>
                                          <p:attrName>style.visibility</p:attrName>
                                        </p:attrNameLst>
                                      </p:cBhvr>
                                      <p:to>
                                        <p:strVal val="visible"/>
                                      </p:to>
                                    </p:set>
                                    <p:animEffect transition="in" filter="box(out)">
                                      <p:cBhvr>
                                        <p:cTn id="42" dur="500"/>
                                        <p:tgtEl>
                                          <p:spTgt spid="33816"/>
                                        </p:tgtEl>
                                      </p:cBhvr>
                                    </p:animEffect>
                                  </p:childTnLst>
                                </p:cTn>
                              </p:par>
                            </p:childTnLst>
                          </p:cTn>
                        </p:par>
                      </p:childTnLst>
                    </p:cTn>
                  </p:par>
                  <p:par>
                    <p:cTn id="43" fill="hold">
                      <p:stCondLst>
                        <p:cond delay="indefinite"/>
                      </p:stCondLst>
                      <p:childTnLst>
                        <p:par>
                          <p:cTn id="44" fill="hold">
                            <p:stCondLst>
                              <p:cond delay="0"/>
                            </p:stCondLst>
                            <p:childTnLst>
                              <p:par>
                                <p:cTn id="45" presetID="20" presetClass="entr" presetSubtype="0" fill="hold" grpId="0" nodeType="clickEffect">
                                  <p:stCondLst>
                                    <p:cond delay="0"/>
                                  </p:stCondLst>
                                  <p:childTnLst>
                                    <p:set>
                                      <p:cBhvr>
                                        <p:cTn id="46" dur="1" fill="hold">
                                          <p:stCondLst>
                                            <p:cond delay="0"/>
                                          </p:stCondLst>
                                        </p:cTn>
                                        <p:tgtEl>
                                          <p:spTgt spid="33827"/>
                                        </p:tgtEl>
                                        <p:attrNameLst>
                                          <p:attrName>style.visibility</p:attrName>
                                        </p:attrNameLst>
                                      </p:cBhvr>
                                      <p:to>
                                        <p:strVal val="visible"/>
                                      </p:to>
                                    </p:set>
                                    <p:animEffect transition="in" filter="wedge">
                                      <p:cBhvr>
                                        <p:cTn id="47" dur="2000"/>
                                        <p:tgtEl>
                                          <p:spTgt spid="33827"/>
                                        </p:tgtEl>
                                      </p:cBhvr>
                                    </p:animEffect>
                                  </p:childTnLst>
                                </p:cTn>
                              </p:par>
                            </p:childTnLst>
                          </p:cTn>
                        </p:par>
                      </p:childTnLst>
                    </p:cTn>
                  </p:par>
                  <p:par>
                    <p:cTn id="48" fill="hold">
                      <p:stCondLst>
                        <p:cond delay="indefinite"/>
                      </p:stCondLst>
                      <p:childTnLst>
                        <p:par>
                          <p:cTn id="49" fill="hold">
                            <p:stCondLst>
                              <p:cond delay="0"/>
                            </p:stCondLst>
                            <p:childTnLst>
                              <p:par>
                                <p:cTn id="50" presetID="20" presetClass="entr" presetSubtype="0" fill="hold" grpId="0" nodeType="clickEffect">
                                  <p:stCondLst>
                                    <p:cond delay="0"/>
                                  </p:stCondLst>
                                  <p:childTnLst>
                                    <p:set>
                                      <p:cBhvr>
                                        <p:cTn id="51" dur="1" fill="hold">
                                          <p:stCondLst>
                                            <p:cond delay="0"/>
                                          </p:stCondLst>
                                        </p:cTn>
                                        <p:tgtEl>
                                          <p:spTgt spid="33818"/>
                                        </p:tgtEl>
                                        <p:attrNameLst>
                                          <p:attrName>style.visibility</p:attrName>
                                        </p:attrNameLst>
                                      </p:cBhvr>
                                      <p:to>
                                        <p:strVal val="visible"/>
                                      </p:to>
                                    </p:set>
                                    <p:animEffect transition="in" filter="wedge">
                                      <p:cBhvr>
                                        <p:cTn id="52" dur="2000"/>
                                        <p:tgtEl>
                                          <p:spTgt spid="33818"/>
                                        </p:tgtEl>
                                      </p:cBhvr>
                                    </p:animEffect>
                                  </p:childTnLst>
                                </p:cTn>
                              </p:par>
                            </p:childTnLst>
                          </p:cTn>
                        </p:par>
                      </p:childTnLst>
                    </p:cTn>
                  </p:par>
                  <p:par>
                    <p:cTn id="53" fill="hold">
                      <p:stCondLst>
                        <p:cond delay="indefinite"/>
                      </p:stCondLst>
                      <p:childTnLst>
                        <p:par>
                          <p:cTn id="54" fill="hold">
                            <p:stCondLst>
                              <p:cond delay="0"/>
                            </p:stCondLst>
                            <p:childTnLst>
                              <p:par>
                                <p:cTn id="55" presetID="20" presetClass="entr" presetSubtype="0" fill="hold" grpId="0" nodeType="clickEffect">
                                  <p:stCondLst>
                                    <p:cond delay="0"/>
                                  </p:stCondLst>
                                  <p:childTnLst>
                                    <p:set>
                                      <p:cBhvr>
                                        <p:cTn id="56" dur="1" fill="hold">
                                          <p:stCondLst>
                                            <p:cond delay="0"/>
                                          </p:stCondLst>
                                        </p:cTn>
                                        <p:tgtEl>
                                          <p:spTgt spid="33819"/>
                                        </p:tgtEl>
                                        <p:attrNameLst>
                                          <p:attrName>style.visibility</p:attrName>
                                        </p:attrNameLst>
                                      </p:cBhvr>
                                      <p:to>
                                        <p:strVal val="visible"/>
                                      </p:to>
                                    </p:set>
                                    <p:animEffect transition="in" filter="wedge">
                                      <p:cBhvr>
                                        <p:cTn id="57" dur="2000"/>
                                        <p:tgtEl>
                                          <p:spTgt spid="33819"/>
                                        </p:tgtEl>
                                      </p:cBhvr>
                                    </p:animEffect>
                                  </p:childTnLst>
                                </p:cTn>
                              </p:par>
                            </p:childTnLst>
                          </p:cTn>
                        </p:par>
                      </p:childTnLst>
                    </p:cTn>
                  </p:par>
                  <p:par>
                    <p:cTn id="58" fill="hold">
                      <p:stCondLst>
                        <p:cond delay="indefinite"/>
                      </p:stCondLst>
                      <p:childTnLst>
                        <p:par>
                          <p:cTn id="59" fill="hold">
                            <p:stCondLst>
                              <p:cond delay="0"/>
                            </p:stCondLst>
                            <p:childTnLst>
                              <p:par>
                                <p:cTn id="60" presetID="20" presetClass="entr" presetSubtype="0" fill="hold" grpId="0" nodeType="clickEffect">
                                  <p:stCondLst>
                                    <p:cond delay="0"/>
                                  </p:stCondLst>
                                  <p:childTnLst>
                                    <p:set>
                                      <p:cBhvr>
                                        <p:cTn id="61" dur="1" fill="hold">
                                          <p:stCondLst>
                                            <p:cond delay="0"/>
                                          </p:stCondLst>
                                        </p:cTn>
                                        <p:tgtEl>
                                          <p:spTgt spid="33820"/>
                                        </p:tgtEl>
                                        <p:attrNameLst>
                                          <p:attrName>style.visibility</p:attrName>
                                        </p:attrNameLst>
                                      </p:cBhvr>
                                      <p:to>
                                        <p:strVal val="visible"/>
                                      </p:to>
                                    </p:set>
                                    <p:animEffect transition="in" filter="wedge">
                                      <p:cBhvr>
                                        <p:cTn id="62" dur="2000"/>
                                        <p:tgtEl>
                                          <p:spTgt spid="33820"/>
                                        </p:tgtEl>
                                      </p:cBhvr>
                                    </p:animEffect>
                                  </p:childTnLst>
                                </p:cTn>
                              </p:par>
                            </p:childTnLst>
                          </p:cTn>
                        </p:par>
                      </p:childTnLst>
                    </p:cTn>
                  </p:par>
                  <p:par>
                    <p:cTn id="63" fill="hold">
                      <p:stCondLst>
                        <p:cond delay="indefinite"/>
                      </p:stCondLst>
                      <p:childTnLst>
                        <p:par>
                          <p:cTn id="64" fill="hold">
                            <p:stCondLst>
                              <p:cond delay="0"/>
                            </p:stCondLst>
                            <p:childTnLst>
                              <p:par>
                                <p:cTn id="65" presetID="20" presetClass="entr" presetSubtype="0" fill="hold" grpId="0" nodeType="clickEffect">
                                  <p:stCondLst>
                                    <p:cond delay="0"/>
                                  </p:stCondLst>
                                  <p:childTnLst>
                                    <p:set>
                                      <p:cBhvr>
                                        <p:cTn id="66" dur="1" fill="hold">
                                          <p:stCondLst>
                                            <p:cond delay="0"/>
                                          </p:stCondLst>
                                        </p:cTn>
                                        <p:tgtEl>
                                          <p:spTgt spid="33824"/>
                                        </p:tgtEl>
                                        <p:attrNameLst>
                                          <p:attrName>style.visibility</p:attrName>
                                        </p:attrNameLst>
                                      </p:cBhvr>
                                      <p:to>
                                        <p:strVal val="visible"/>
                                      </p:to>
                                    </p:set>
                                    <p:animEffect transition="in" filter="wedge">
                                      <p:cBhvr>
                                        <p:cTn id="67" dur="2000"/>
                                        <p:tgtEl>
                                          <p:spTgt spid="33824"/>
                                        </p:tgtEl>
                                      </p:cBhvr>
                                    </p:animEffect>
                                  </p:childTnLst>
                                </p:cTn>
                              </p:par>
                            </p:childTnLst>
                          </p:cTn>
                        </p:par>
                      </p:childTnLst>
                    </p:cTn>
                  </p:par>
                  <p:par>
                    <p:cTn id="68" fill="hold">
                      <p:stCondLst>
                        <p:cond delay="indefinite"/>
                      </p:stCondLst>
                      <p:childTnLst>
                        <p:par>
                          <p:cTn id="69" fill="hold">
                            <p:stCondLst>
                              <p:cond delay="0"/>
                            </p:stCondLst>
                            <p:childTnLst>
                              <p:par>
                                <p:cTn id="70" presetID="20" presetClass="entr" presetSubtype="0" fill="hold" grpId="0" nodeType="clickEffect">
                                  <p:stCondLst>
                                    <p:cond delay="0"/>
                                  </p:stCondLst>
                                  <p:childTnLst>
                                    <p:set>
                                      <p:cBhvr>
                                        <p:cTn id="71" dur="1" fill="hold">
                                          <p:stCondLst>
                                            <p:cond delay="0"/>
                                          </p:stCondLst>
                                        </p:cTn>
                                        <p:tgtEl>
                                          <p:spTgt spid="33821"/>
                                        </p:tgtEl>
                                        <p:attrNameLst>
                                          <p:attrName>style.visibility</p:attrName>
                                        </p:attrNameLst>
                                      </p:cBhvr>
                                      <p:to>
                                        <p:strVal val="visible"/>
                                      </p:to>
                                    </p:set>
                                    <p:animEffect transition="in" filter="wedge">
                                      <p:cBhvr>
                                        <p:cTn id="72" dur="2000"/>
                                        <p:tgtEl>
                                          <p:spTgt spid="33821"/>
                                        </p:tgtEl>
                                      </p:cBhvr>
                                    </p:animEffect>
                                  </p:childTnLst>
                                </p:cTn>
                              </p:par>
                            </p:childTnLst>
                          </p:cTn>
                        </p:par>
                      </p:childTnLst>
                    </p:cTn>
                  </p:par>
                  <p:par>
                    <p:cTn id="73" fill="hold">
                      <p:stCondLst>
                        <p:cond delay="indefinite"/>
                      </p:stCondLst>
                      <p:childTnLst>
                        <p:par>
                          <p:cTn id="74" fill="hold">
                            <p:stCondLst>
                              <p:cond delay="0"/>
                            </p:stCondLst>
                            <p:childTnLst>
                              <p:par>
                                <p:cTn id="75" presetID="20" presetClass="entr" presetSubtype="0" fill="hold" grpId="0" nodeType="clickEffect">
                                  <p:stCondLst>
                                    <p:cond delay="0"/>
                                  </p:stCondLst>
                                  <p:childTnLst>
                                    <p:set>
                                      <p:cBhvr>
                                        <p:cTn id="76" dur="1" fill="hold">
                                          <p:stCondLst>
                                            <p:cond delay="0"/>
                                          </p:stCondLst>
                                        </p:cTn>
                                        <p:tgtEl>
                                          <p:spTgt spid="33825"/>
                                        </p:tgtEl>
                                        <p:attrNameLst>
                                          <p:attrName>style.visibility</p:attrName>
                                        </p:attrNameLst>
                                      </p:cBhvr>
                                      <p:to>
                                        <p:strVal val="visible"/>
                                      </p:to>
                                    </p:set>
                                    <p:animEffect transition="in" filter="wedge">
                                      <p:cBhvr>
                                        <p:cTn id="77" dur="2000"/>
                                        <p:tgtEl>
                                          <p:spTgt spid="33825"/>
                                        </p:tgtEl>
                                      </p:cBhvr>
                                    </p:animEffect>
                                  </p:childTnLst>
                                </p:cTn>
                              </p:par>
                            </p:childTnLst>
                          </p:cTn>
                        </p:par>
                      </p:childTnLst>
                    </p:cTn>
                  </p:par>
                  <p:par>
                    <p:cTn id="78" fill="hold">
                      <p:stCondLst>
                        <p:cond delay="indefinite"/>
                      </p:stCondLst>
                      <p:childTnLst>
                        <p:par>
                          <p:cTn id="79" fill="hold">
                            <p:stCondLst>
                              <p:cond delay="0"/>
                            </p:stCondLst>
                            <p:childTnLst>
                              <p:par>
                                <p:cTn id="80" presetID="20" presetClass="entr" presetSubtype="0" fill="hold" grpId="0" nodeType="clickEffect">
                                  <p:stCondLst>
                                    <p:cond delay="0"/>
                                  </p:stCondLst>
                                  <p:childTnLst>
                                    <p:set>
                                      <p:cBhvr>
                                        <p:cTn id="81" dur="1" fill="hold">
                                          <p:stCondLst>
                                            <p:cond delay="0"/>
                                          </p:stCondLst>
                                        </p:cTn>
                                        <p:tgtEl>
                                          <p:spTgt spid="33822"/>
                                        </p:tgtEl>
                                        <p:attrNameLst>
                                          <p:attrName>style.visibility</p:attrName>
                                        </p:attrNameLst>
                                      </p:cBhvr>
                                      <p:to>
                                        <p:strVal val="visible"/>
                                      </p:to>
                                    </p:set>
                                    <p:animEffect transition="in" filter="wedge">
                                      <p:cBhvr>
                                        <p:cTn id="82" dur="2000"/>
                                        <p:tgtEl>
                                          <p:spTgt spid="33822"/>
                                        </p:tgtEl>
                                      </p:cBhvr>
                                    </p:animEffect>
                                  </p:childTnLst>
                                </p:cTn>
                              </p:par>
                            </p:childTnLst>
                          </p:cTn>
                        </p:par>
                      </p:childTnLst>
                    </p:cTn>
                  </p:par>
                  <p:par>
                    <p:cTn id="83" fill="hold">
                      <p:stCondLst>
                        <p:cond delay="indefinite"/>
                      </p:stCondLst>
                      <p:childTnLst>
                        <p:par>
                          <p:cTn id="84" fill="hold">
                            <p:stCondLst>
                              <p:cond delay="0"/>
                            </p:stCondLst>
                            <p:childTnLst>
                              <p:par>
                                <p:cTn id="85" presetID="20" presetClass="entr" presetSubtype="0" fill="hold" grpId="0" nodeType="clickEffect">
                                  <p:stCondLst>
                                    <p:cond delay="0"/>
                                  </p:stCondLst>
                                  <p:childTnLst>
                                    <p:set>
                                      <p:cBhvr>
                                        <p:cTn id="86" dur="1" fill="hold">
                                          <p:stCondLst>
                                            <p:cond delay="0"/>
                                          </p:stCondLst>
                                        </p:cTn>
                                        <p:tgtEl>
                                          <p:spTgt spid="33826"/>
                                        </p:tgtEl>
                                        <p:attrNameLst>
                                          <p:attrName>style.visibility</p:attrName>
                                        </p:attrNameLst>
                                      </p:cBhvr>
                                      <p:to>
                                        <p:strVal val="visible"/>
                                      </p:to>
                                    </p:set>
                                    <p:animEffect transition="in" filter="wedge">
                                      <p:cBhvr>
                                        <p:cTn id="87" dur="2000"/>
                                        <p:tgtEl>
                                          <p:spTgt spid="33826"/>
                                        </p:tgtEl>
                                      </p:cBhvr>
                                    </p:animEffect>
                                  </p:childTnLst>
                                </p:cTn>
                              </p:par>
                            </p:childTnLst>
                          </p:cTn>
                        </p:par>
                      </p:childTnLst>
                    </p:cTn>
                  </p:par>
                  <p:par>
                    <p:cTn id="88" fill="hold">
                      <p:stCondLst>
                        <p:cond delay="indefinite"/>
                      </p:stCondLst>
                      <p:childTnLst>
                        <p:par>
                          <p:cTn id="89" fill="hold">
                            <p:stCondLst>
                              <p:cond delay="0"/>
                            </p:stCondLst>
                            <p:childTnLst>
                              <p:par>
                                <p:cTn id="90" presetID="20" presetClass="entr" presetSubtype="0" fill="hold" grpId="0" nodeType="clickEffect">
                                  <p:stCondLst>
                                    <p:cond delay="0"/>
                                  </p:stCondLst>
                                  <p:childTnLst>
                                    <p:set>
                                      <p:cBhvr>
                                        <p:cTn id="91" dur="1" fill="hold">
                                          <p:stCondLst>
                                            <p:cond delay="0"/>
                                          </p:stCondLst>
                                        </p:cTn>
                                        <p:tgtEl>
                                          <p:spTgt spid="33823"/>
                                        </p:tgtEl>
                                        <p:attrNameLst>
                                          <p:attrName>style.visibility</p:attrName>
                                        </p:attrNameLst>
                                      </p:cBhvr>
                                      <p:to>
                                        <p:strVal val="visible"/>
                                      </p:to>
                                    </p:set>
                                    <p:animEffect transition="in" filter="wedge">
                                      <p:cBhvr>
                                        <p:cTn id="92" dur="2000"/>
                                        <p:tgtEl>
                                          <p:spTgt spid="338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5" grpId="0" animBg="1"/>
      <p:bldP spid="33806" grpId="0" animBg="1"/>
      <p:bldP spid="33807" grpId="0" animBg="1"/>
      <p:bldP spid="33808" grpId="0" animBg="1"/>
      <p:bldP spid="33809" grpId="0" animBg="1"/>
      <p:bldP spid="33810" grpId="0" animBg="1"/>
      <p:bldP spid="33811" grpId="0" animBg="1"/>
      <p:bldP spid="33815" grpId="0" animBg="1"/>
      <p:bldP spid="33816" grpId="0" animBg="1"/>
      <p:bldP spid="33818" grpId="0" animBg="1"/>
      <p:bldP spid="33819" grpId="0" animBg="1"/>
      <p:bldP spid="33820" grpId="0" animBg="1"/>
      <p:bldP spid="33821" grpId="0" animBg="1"/>
      <p:bldP spid="33822" grpId="0" animBg="1"/>
      <p:bldP spid="33823" grpId="0" animBg="1"/>
      <p:bldP spid="33824" grpId="0" animBg="1"/>
      <p:bldP spid="33825" grpId="0" animBg="1"/>
      <p:bldP spid="33826" grpId="0" animBg="1"/>
      <p:bldP spid="338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457200" y="1143000"/>
            <a:ext cx="8229600" cy="5486400"/>
          </a:xfrm>
        </p:spPr>
        <p:txBody>
          <a:bodyPr/>
          <a:lstStyle/>
          <a:p>
            <a:pPr marL="177800" indent="-177800" algn="just">
              <a:lnSpc>
                <a:spcPct val="80000"/>
              </a:lnSpc>
            </a:pPr>
            <a:r>
              <a:rPr lang="en-US" sz="2000"/>
              <a:t>Pada awalnya Teknologi komunikasi yang dikembangkan manusia berfungsi sebagai sistem untuk pengenalan bentuk-bentuk yang mereka kenal, mereka menggambarkan informasi pada dinding-dinding gua, misalnya tentang berburu dan binatang buruannya. Pada masa ini mereka mulai melakukan pengidentifikasian benda-benda yang ada disekitar lingkungan mereka tinggal dan mewakilinya dengan bentuk-bentuk yang kemudian mereka lukis pada dinding gua tempat mereka tinggal, karena kemampuan mereka dalam berbahasa hanya berkisar pada bentuk suara dengusan dan isyarat tangan sebagai </a:t>
            </a:r>
            <a:r>
              <a:rPr lang="en-US" sz="2000" b="1"/>
              <a:t>bentuk awal komunikasi</a:t>
            </a:r>
            <a:r>
              <a:rPr lang="en-US" sz="2000"/>
              <a:t> mereka pada masa ini;</a:t>
            </a:r>
          </a:p>
          <a:p>
            <a:pPr marL="177800" indent="-177800" algn="just">
              <a:lnSpc>
                <a:spcPct val="80000"/>
              </a:lnSpc>
            </a:pPr>
            <a:r>
              <a:rPr lang="en-US" sz="2000"/>
              <a:t>Digunakannya alat-alat yang menghasilkan bunyi dan isyarat, seperti gendang, terompet yang terbuat dari tanduk binatang, isyarat asap sebagai alat pemberi peringatan terhadap bahaya;</a:t>
            </a:r>
          </a:p>
          <a:p>
            <a:pPr marL="177800" indent="-177800" algn="just">
              <a:lnSpc>
                <a:spcPct val="80000"/>
              </a:lnSpc>
            </a:pPr>
            <a:r>
              <a:rPr lang="en-US" sz="2000"/>
              <a:t>Pertama kali tulisan digunakan oleh bangsa Sumeria dengan menggunakan </a:t>
            </a:r>
            <a:r>
              <a:rPr lang="en-US" sz="2000" b="1"/>
              <a:t>simbol-simbol yang dibentuk dari pictograf</a:t>
            </a:r>
            <a:r>
              <a:rPr lang="en-US" sz="2000"/>
              <a:t> sebagai huruf. Simbol atau huruf-huruf ini juga mempunyai bentuk </a:t>
            </a:r>
            <a:r>
              <a:rPr lang="en-US" sz="2000" b="1"/>
              <a:t>bunyi</a:t>
            </a:r>
            <a:r>
              <a:rPr lang="en-US" sz="2000"/>
              <a:t> yang berbeda(penyebutan), sehingga mampu menjadi kata, kalimat dan bahasa;</a:t>
            </a:r>
          </a:p>
          <a:p>
            <a:pPr marL="177800" indent="-177800" algn="just">
              <a:lnSpc>
                <a:spcPct val="80000"/>
              </a:lnSpc>
            </a:pPr>
            <a:r>
              <a:rPr lang="en-US" sz="2000"/>
              <a:t>Pada masa ini Teknologi Informasi digunakan oleh kalangan-kalangan </a:t>
            </a:r>
            <a:r>
              <a:rPr lang="en-US" sz="2000" b="1"/>
              <a:t>terbatas</a:t>
            </a:r>
            <a:r>
              <a:rPr lang="en-US" sz="2000"/>
              <a:t> saja, digunakan pada saat-saat khusus.</a:t>
            </a:r>
            <a:endParaRPr lang="en-US" sz="2000" b="1"/>
          </a:p>
          <a:p>
            <a:pPr marL="177800" indent="-177800" algn="just">
              <a:lnSpc>
                <a:spcPct val="80000"/>
              </a:lnSpc>
            </a:pPr>
            <a:endParaRPr lang="pt-BR" sz="2000"/>
          </a:p>
        </p:txBody>
      </p:sp>
      <p:sp>
        <p:nvSpPr>
          <p:cNvPr id="6148" name="Rectangle 4"/>
          <p:cNvSpPr>
            <a:spLocks noChangeArrowheads="1"/>
          </p:cNvSpPr>
          <p:nvPr/>
        </p:nvSpPr>
        <p:spPr bwMode="auto">
          <a:xfrm>
            <a:off x="0" y="0"/>
            <a:ext cx="9144000" cy="914400"/>
          </a:xfrm>
          <a:prstGeom prst="rect">
            <a:avLst/>
          </a:prstGeom>
          <a:solidFill>
            <a:srgbClr val="FFFF99"/>
          </a:solidFill>
          <a:ln w="9525">
            <a:noFill/>
            <a:miter lim="800000"/>
            <a:headEnd/>
            <a:tailEnd/>
          </a:ln>
          <a:effectLst/>
        </p:spPr>
        <p:txBody>
          <a:bodyPr anchor="ctr"/>
          <a:lstStyle/>
          <a:p>
            <a:pPr algn="ctr"/>
            <a:r>
              <a:rPr lang="en-US" b="1" dirty="0" smtClean="0"/>
              <a:t>MASA </a:t>
            </a:r>
            <a:r>
              <a:rPr lang="en-US" b="1" dirty="0"/>
              <a:t>PRASEJARAH (… s/d 3.000 SM)</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t>.</a:t>
            </a:r>
          </a:p>
        </p:txBody>
      </p:sp>
      <p:sp>
        <p:nvSpPr>
          <p:cNvPr id="9219" name="Rectangle 3"/>
          <p:cNvSpPr>
            <a:spLocks noGrp="1" noChangeArrowheads="1"/>
          </p:cNvSpPr>
          <p:nvPr>
            <p:ph type="body" idx="1"/>
          </p:nvPr>
        </p:nvSpPr>
        <p:spPr>
          <a:xfrm>
            <a:off x="457200" y="1219200"/>
            <a:ext cx="8229600" cy="5181600"/>
          </a:xfrm>
        </p:spPr>
        <p:txBody>
          <a:bodyPr/>
          <a:lstStyle/>
          <a:p>
            <a:pPr marL="177800" indent="-177800">
              <a:lnSpc>
                <a:spcPct val="80000"/>
              </a:lnSpc>
            </a:pPr>
            <a:r>
              <a:rPr lang="pt-BR" sz="2000" b="1" dirty="0"/>
              <a:t>Huruf Hierogliph</a:t>
            </a:r>
          </a:p>
          <a:p>
            <a:pPr marL="177800" indent="-177800" algn="just">
              <a:lnSpc>
                <a:spcPct val="80000"/>
              </a:lnSpc>
              <a:buFontTx/>
              <a:buNone/>
            </a:pPr>
            <a:r>
              <a:rPr lang="pt-BR" sz="2000" dirty="0"/>
              <a:t>	Penggunakan Huruf Hierogliph pada bangsa Mesir Kuno.Hierogliph merupakan bahasa simbol dimana setiap ungkapan di wakili oleh simbol yang berbeda, </a:t>
            </a:r>
            <a:r>
              <a:rPr lang="pt-BR" sz="2000"/>
              <a:t>yang </a:t>
            </a:r>
            <a:r>
              <a:rPr lang="pt-BR" sz="2000" smtClean="0"/>
              <a:t>ketika </a:t>
            </a:r>
            <a:r>
              <a:rPr lang="pt-BR" sz="2000" dirty="0"/>
              <a:t>digabungkan menjadi satu, akan mempunyai </a:t>
            </a:r>
            <a:r>
              <a:rPr lang="pt-BR" sz="2000" dirty="0">
                <a:solidFill>
                  <a:srgbClr val="FF0000"/>
                </a:solidFill>
              </a:rPr>
              <a:t>cara pengucapan dan arti yang berbeda</a:t>
            </a:r>
            <a:r>
              <a:rPr lang="pt-BR" sz="2000" dirty="0"/>
              <a:t>, </a:t>
            </a:r>
            <a:r>
              <a:rPr lang="pt-BR" sz="2000" dirty="0">
                <a:solidFill>
                  <a:srgbClr val="FF0000"/>
                </a:solidFill>
              </a:rPr>
              <a:t>bentuk tulisan dan bahasa hierogliph ini lebih maju dibandingkan dengan tulisan bangsa Sumeria;</a:t>
            </a:r>
          </a:p>
          <a:p>
            <a:pPr marL="177800" indent="-177800" algn="just">
              <a:lnSpc>
                <a:spcPct val="80000"/>
              </a:lnSpc>
            </a:pPr>
            <a:r>
              <a:rPr lang="pt-BR" sz="2000" b="1" dirty="0"/>
              <a:t>Serat Papyrus digunakan sebagai kertas</a:t>
            </a:r>
          </a:p>
          <a:p>
            <a:pPr marL="177800" indent="-177800" algn="just">
              <a:lnSpc>
                <a:spcPct val="80000"/>
              </a:lnSpc>
              <a:buFontTx/>
              <a:buNone/>
            </a:pPr>
            <a:r>
              <a:rPr lang="pt-BR" sz="2000" dirty="0"/>
              <a:t>	Kertas yang terbuat dari serat pohon papyrus yang tumbuh disekitar sungai Nil ini menjadi </a:t>
            </a:r>
            <a:r>
              <a:rPr lang="pt-BR" sz="2000" dirty="0">
                <a:solidFill>
                  <a:srgbClr val="000099"/>
                </a:solidFill>
              </a:rPr>
              <a:t>media menulis/media informasi</a:t>
            </a:r>
            <a:r>
              <a:rPr lang="pt-BR" sz="2000" dirty="0"/>
              <a:t> yang lebih kuat dan fleksibel dibandingkan dengan lempengan tanah liat yang sebelumnya digunakan sebagai media informasi;</a:t>
            </a:r>
          </a:p>
          <a:p>
            <a:pPr marL="177800" indent="-177800">
              <a:lnSpc>
                <a:spcPct val="80000"/>
              </a:lnSpc>
            </a:pPr>
            <a:r>
              <a:rPr lang="pt-BR" sz="2000" b="1" smtClean="0"/>
              <a:t>Kertas</a:t>
            </a:r>
          </a:p>
          <a:p>
            <a:pPr marL="177800" indent="-177800" algn="just">
              <a:lnSpc>
                <a:spcPct val="80000"/>
              </a:lnSpc>
            </a:pPr>
            <a:r>
              <a:rPr lang="pt-BR" sz="2000" smtClean="0"/>
              <a:t>Kertas </a:t>
            </a:r>
            <a:r>
              <a:rPr lang="pt-BR" sz="2000" dirty="0"/>
              <a:t>yang ditemukan oleh bangsa Cina pada masa ini adalah kertas yang kita kenal sekarang, kertas ini dibuat dari serat bambu yang dihaluskan, disaring,dicuci kemudian diratakan dan dikeringkan, penemuan ini juga memungkinkan sistem pencetakan yang dilakukan dengan menggunakan blok kayu yang ditoreh dan dilumuri oleh tinta atau yang kita kenal sekarang dengan sistem Cap.</a:t>
            </a:r>
            <a:endParaRPr lang="en-US" sz="2000" dirty="0"/>
          </a:p>
          <a:p>
            <a:pPr marL="177800" indent="-177800">
              <a:lnSpc>
                <a:spcPct val="80000"/>
              </a:lnSpc>
            </a:pPr>
            <a:endParaRPr lang="pt-BR" sz="2000" dirty="0"/>
          </a:p>
          <a:p>
            <a:pPr marL="177800" indent="-177800">
              <a:lnSpc>
                <a:spcPct val="80000"/>
              </a:lnSpc>
            </a:pPr>
            <a:endParaRPr lang="en-US" sz="1800" dirty="0"/>
          </a:p>
        </p:txBody>
      </p:sp>
      <p:sp>
        <p:nvSpPr>
          <p:cNvPr id="9220" name="Rectangle 4"/>
          <p:cNvSpPr>
            <a:spLocks noChangeArrowheads="1"/>
          </p:cNvSpPr>
          <p:nvPr/>
        </p:nvSpPr>
        <p:spPr bwMode="auto">
          <a:xfrm>
            <a:off x="0" y="0"/>
            <a:ext cx="9144000" cy="914400"/>
          </a:xfrm>
          <a:prstGeom prst="rect">
            <a:avLst/>
          </a:prstGeom>
          <a:solidFill>
            <a:srgbClr val="FFFF99"/>
          </a:solidFill>
          <a:ln w="9525">
            <a:noFill/>
            <a:miter lim="800000"/>
            <a:headEnd/>
            <a:tailEnd/>
          </a:ln>
          <a:effectLst/>
        </p:spPr>
        <p:txBody>
          <a:bodyPr anchor="ctr"/>
          <a:lstStyle/>
          <a:p>
            <a:pPr algn="ctr"/>
            <a:r>
              <a:rPr lang="en-US" sz="2000" b="1">
                <a:solidFill>
                  <a:srgbClr val="006600"/>
                </a:solidFill>
              </a:rPr>
              <a:t>MASA SEJARAH (3.000 s/d 1.400 M)</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body" idx="1"/>
          </p:nvPr>
        </p:nvSpPr>
        <p:spPr>
          <a:xfrm>
            <a:off x="228600" y="1447800"/>
            <a:ext cx="8686800" cy="4419600"/>
          </a:xfrm>
        </p:spPr>
        <p:txBody>
          <a:bodyPr/>
          <a:lstStyle/>
          <a:p>
            <a:pPr marL="177800" indent="-177800">
              <a:lnSpc>
                <a:spcPct val="80000"/>
              </a:lnSpc>
            </a:pPr>
            <a:r>
              <a:rPr lang="pt-BR" sz="2000" b="1" dirty="0"/>
              <a:t>Mesin Cetak</a:t>
            </a:r>
          </a:p>
          <a:p>
            <a:pPr marL="177800" indent="-177800" algn="just">
              <a:lnSpc>
                <a:spcPct val="80000"/>
              </a:lnSpc>
              <a:buFontTx/>
              <a:buNone/>
            </a:pPr>
            <a:r>
              <a:rPr lang="pt-BR" sz="2000" dirty="0"/>
              <a:t>	Mesin Cetak yang menggunakan plat huruf yang tebuat dari besi yang bisa diganti-ganti dalam bingkai yang tebuat dari kayu dikembangkan untuk yang pertama kalinya oleh Johann Gutenberg. </a:t>
            </a:r>
          </a:p>
          <a:p>
            <a:pPr marL="177800" indent="-177800">
              <a:lnSpc>
                <a:spcPct val="80000"/>
              </a:lnSpc>
            </a:pPr>
            <a:endParaRPr lang="pt-BR" sz="2000" dirty="0"/>
          </a:p>
          <a:p>
            <a:pPr marL="177800" indent="-177800">
              <a:lnSpc>
                <a:spcPct val="80000"/>
              </a:lnSpc>
            </a:pPr>
            <a:r>
              <a:rPr lang="pt-BR" sz="2000" b="1" dirty="0"/>
              <a:t>Telegraph dan bahasa kode Morse</a:t>
            </a:r>
          </a:p>
          <a:p>
            <a:pPr marL="177800" indent="-177800" algn="just">
              <a:lnSpc>
                <a:spcPct val="80000"/>
              </a:lnSpc>
              <a:buFontTx/>
              <a:buNone/>
            </a:pPr>
            <a:r>
              <a:rPr lang="pt-BR" sz="2000" dirty="0"/>
              <a:t>	Samuel Morse mengembangkan Telegraph dan bahasa kode Morse bersama Sir William Cook dan Sir Charles Wheatstone yang dikirim secara elektronik antara 2 tempat yang berjauhan melalui kabel yang menghubungkan kedua tempat tersebut. Pengiriman dan Penerimaan Informasi ini mampu dikirim dan diterima pada saat yang hampir bersamaan waktunya. Penemuan ini memungkinkan informasi dapat diterima dan dipergunakan secara luas oleh masyarakat tanpa dirintangi oleh jarak dan waktu</a:t>
            </a:r>
            <a:r>
              <a:rPr lang="pt-BR" sz="2000" dirty="0" smtClean="0"/>
              <a:t>.</a:t>
            </a:r>
            <a:endParaRPr lang="en-US" sz="1800" dirty="0"/>
          </a:p>
        </p:txBody>
      </p:sp>
      <p:sp>
        <p:nvSpPr>
          <p:cNvPr id="8198" name="Rectangle 6"/>
          <p:cNvSpPr>
            <a:spLocks noChangeArrowheads="1"/>
          </p:cNvSpPr>
          <p:nvPr/>
        </p:nvSpPr>
        <p:spPr bwMode="auto">
          <a:xfrm>
            <a:off x="0" y="0"/>
            <a:ext cx="9144000" cy="914400"/>
          </a:xfrm>
          <a:prstGeom prst="rect">
            <a:avLst/>
          </a:prstGeom>
          <a:solidFill>
            <a:srgbClr val="FFFF99"/>
          </a:solidFill>
          <a:ln w="9525">
            <a:noFill/>
            <a:miter lim="800000"/>
            <a:headEnd/>
            <a:tailEnd/>
          </a:ln>
          <a:effectLst/>
        </p:spPr>
        <p:txBody>
          <a:bodyPr anchor="ctr"/>
          <a:lstStyle/>
          <a:p>
            <a:pPr algn="ctr"/>
            <a:r>
              <a:rPr lang="en-US" sz="2800" b="1">
                <a:solidFill>
                  <a:schemeClr val="tx2"/>
                </a:solidFill>
              </a:rPr>
              <a:t/>
            </a:r>
            <a:br>
              <a:rPr lang="en-US" sz="2800" b="1">
                <a:solidFill>
                  <a:schemeClr val="tx2"/>
                </a:solidFill>
              </a:rPr>
            </a:br>
            <a:r>
              <a:rPr lang="en-US" sz="2000" b="1"/>
              <a:t>MASA MODERN ( 1400 S/D SEKARANG )</a:t>
            </a:r>
            <a:br>
              <a:rPr lang="en-US" sz="2000" b="1"/>
            </a:br>
            <a:endParaRPr lang="en-US" sz="2000" b="1"/>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457200" y="685800"/>
            <a:ext cx="8305800" cy="5791200"/>
          </a:xfrm>
        </p:spPr>
        <p:txBody>
          <a:bodyPr/>
          <a:lstStyle/>
          <a:p>
            <a:pPr marL="177800" indent="-177800">
              <a:lnSpc>
                <a:spcPct val="80000"/>
              </a:lnSpc>
            </a:pPr>
            <a:r>
              <a:rPr lang="pt-BR" sz="1800" b="1" dirty="0" smtClean="0"/>
              <a:t>Tabung TV</a:t>
            </a:r>
          </a:p>
          <a:p>
            <a:pPr marL="177800" indent="-177800">
              <a:lnSpc>
                <a:spcPct val="80000"/>
              </a:lnSpc>
              <a:buNone/>
            </a:pPr>
            <a:r>
              <a:rPr lang="id-ID" sz="1800" dirty="0" smtClean="0"/>
              <a:t>	</a:t>
            </a:r>
            <a:r>
              <a:rPr lang="pt-BR" sz="1800" dirty="0" smtClean="0"/>
              <a:t>Zvorkyn menciptakan tabung TV yang pertama.</a:t>
            </a:r>
            <a:endParaRPr lang="id-ID" sz="1800" b="1" dirty="0" smtClean="0"/>
          </a:p>
          <a:p>
            <a:pPr marL="177800" indent="-177800">
              <a:lnSpc>
                <a:spcPct val="80000"/>
              </a:lnSpc>
            </a:pPr>
            <a:endParaRPr lang="id-ID" sz="1800" b="1" dirty="0" smtClean="0"/>
          </a:p>
          <a:p>
            <a:pPr marL="177800" indent="-177800">
              <a:lnSpc>
                <a:spcPct val="80000"/>
              </a:lnSpc>
            </a:pPr>
            <a:r>
              <a:rPr lang="pt-BR" sz="1800" b="1" dirty="0" smtClean="0"/>
              <a:t>Telepon</a:t>
            </a:r>
          </a:p>
          <a:p>
            <a:pPr marL="177800" indent="-177800">
              <a:lnSpc>
                <a:spcPct val="80000"/>
              </a:lnSpc>
              <a:buFontTx/>
              <a:buNone/>
            </a:pPr>
            <a:r>
              <a:rPr lang="pt-BR" sz="1800" dirty="0" smtClean="0"/>
              <a:t>	Alexander Graham Bell menciptakan dan mengembangkan Telepon yang dipergunakan pertama kali secara umum;</a:t>
            </a:r>
            <a:endParaRPr lang="id-ID" sz="1800" dirty="0" smtClean="0"/>
          </a:p>
          <a:p>
            <a:pPr marL="177800" indent="-177800">
              <a:lnSpc>
                <a:spcPct val="80000"/>
              </a:lnSpc>
            </a:pPr>
            <a:endParaRPr lang="id-ID" sz="1800" b="1" dirty="0" smtClean="0"/>
          </a:p>
          <a:p>
            <a:pPr marL="177800" indent="-177800">
              <a:lnSpc>
                <a:spcPct val="80000"/>
              </a:lnSpc>
            </a:pPr>
            <a:r>
              <a:rPr lang="pt-BR" sz="1800" b="1" dirty="0" smtClean="0"/>
              <a:t>Transistor.</a:t>
            </a:r>
          </a:p>
          <a:p>
            <a:pPr marL="177800" indent="-177800" algn="just">
              <a:lnSpc>
                <a:spcPct val="80000"/>
              </a:lnSpc>
              <a:buFontTx/>
              <a:buNone/>
            </a:pPr>
            <a:r>
              <a:rPr lang="pt-BR" sz="1800" dirty="0" smtClean="0"/>
              <a:t>	Para peneliti di Bell Telephone mengembangkan Transistor. </a:t>
            </a:r>
          </a:p>
          <a:p>
            <a:pPr marL="177800" indent="-177800">
              <a:lnSpc>
                <a:spcPct val="80000"/>
              </a:lnSpc>
              <a:buFontTx/>
              <a:buNone/>
            </a:pPr>
            <a:r>
              <a:rPr lang="sv-SE" sz="1800" smtClean="0"/>
              <a:t>	</a:t>
            </a:r>
            <a:r>
              <a:rPr lang="sv-SE" sz="1800" smtClean="0"/>
              <a:t>Jean </a:t>
            </a:r>
            <a:r>
              <a:rPr lang="sv-SE" sz="1800" dirty="0" smtClean="0"/>
              <a:t>Hoerni mengembangkan transistor Planar. Teknologi ini memungkinkan pengembangan jutaan bahkan milyaran transistor dimasukan kedalam sebuah keping kecil kristal silikon.</a:t>
            </a:r>
            <a:r>
              <a:rPr lang="sv-SE" sz="1800" smtClean="0"/>
              <a:t/>
            </a:r>
            <a:br>
              <a:rPr lang="sv-SE" sz="1800" smtClean="0"/>
            </a:br>
            <a:endParaRPr lang="sv-SE" sz="1800" dirty="0" smtClean="0"/>
          </a:p>
          <a:p>
            <a:pPr marL="177800" indent="-177800">
              <a:lnSpc>
                <a:spcPct val="80000"/>
              </a:lnSpc>
            </a:pPr>
            <a:endParaRPr lang="id-ID" sz="1800" b="1" dirty="0"/>
          </a:p>
          <a:p>
            <a:pPr marL="177800" indent="-177800">
              <a:lnSpc>
                <a:spcPct val="80000"/>
              </a:lnSpc>
            </a:pPr>
            <a:r>
              <a:rPr lang="pt-BR" sz="1800" b="1" dirty="0" smtClean="0"/>
              <a:t>Gambar </a:t>
            </a:r>
            <a:r>
              <a:rPr lang="pt-BR" sz="1800" b="1" dirty="0"/>
              <a:t>bergerak</a:t>
            </a:r>
          </a:p>
          <a:p>
            <a:pPr marL="177800" indent="-177800">
              <a:lnSpc>
                <a:spcPct val="80000"/>
              </a:lnSpc>
              <a:buFontTx/>
              <a:buNone/>
            </a:pPr>
            <a:r>
              <a:rPr lang="pt-BR" sz="1800" dirty="0"/>
              <a:t>	Gambar bergerak yang peroyeksikan kedalam sebuah layar pertama kali di gunakan sebagai cikal bakal film sekarang.</a:t>
            </a:r>
            <a:br>
              <a:rPr lang="pt-BR" sz="1800" dirty="0"/>
            </a:br>
            <a:endParaRPr lang="pt-BR" sz="1800" dirty="0"/>
          </a:p>
          <a:p>
            <a:pPr marL="177800" indent="-177800">
              <a:lnSpc>
                <a:spcPct val="80000"/>
              </a:lnSpc>
            </a:pPr>
            <a:r>
              <a:rPr lang="pt-BR" sz="1800" dirty="0"/>
              <a:t>Melvyl Dewey mengembangkan sitem penulisan Desimal.</a:t>
            </a:r>
            <a:br>
              <a:rPr lang="pt-BR" sz="1800" dirty="0"/>
            </a:br>
            <a:endParaRPr lang="pt-BR" sz="1800" dirty="0"/>
          </a:p>
          <a:p>
            <a:pPr marL="177800" indent="-177800">
              <a:lnSpc>
                <a:spcPct val="80000"/>
              </a:lnSpc>
            </a:pPr>
            <a:r>
              <a:rPr lang="pt-BR" sz="1800" dirty="0" smtClean="0"/>
              <a:t>Fotografi </a:t>
            </a:r>
            <a:r>
              <a:rPr lang="pt-BR" sz="1800" dirty="0"/>
              <a:t>dengan kecepatan tinggi ditemukan oleh Edweard Maybridge.</a:t>
            </a:r>
          </a:p>
          <a:p>
            <a:pPr marL="177800" indent="-177800" algn="just">
              <a:lnSpc>
                <a:spcPct val="80000"/>
              </a:lnSpc>
            </a:pPr>
            <a:r>
              <a:rPr lang="pt-BR" sz="800" dirty="0">
                <a:solidFill>
                  <a:srgbClr val="FF0000"/>
                </a:solidFill>
              </a:rPr>
              <a:t/>
            </a:r>
            <a:br>
              <a:rPr lang="pt-BR" sz="800" dirty="0">
                <a:solidFill>
                  <a:srgbClr val="FF0000"/>
                </a:solidFill>
              </a:rPr>
            </a:br>
            <a:r>
              <a:rPr lang="pt-BR" sz="800" dirty="0"/>
              <a:t/>
            </a:r>
            <a:br>
              <a:rPr lang="pt-BR" sz="800" dirty="0"/>
            </a:br>
            <a:r>
              <a:rPr lang="pt-BR" sz="800" dirty="0"/>
              <a:t/>
            </a:r>
            <a:br>
              <a:rPr lang="pt-BR" sz="800" dirty="0"/>
            </a:br>
            <a:endParaRPr lang="en-US" sz="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4800" y="914400"/>
            <a:ext cx="8610600" cy="5016758"/>
          </a:xfrm>
          <a:prstGeom prst="rect">
            <a:avLst/>
          </a:prstGeom>
        </p:spPr>
        <p:txBody>
          <a:bodyPr wrap="square">
            <a:spAutoFit/>
          </a:bodyPr>
          <a:lstStyle/>
          <a:p>
            <a:pPr marL="177800" indent="-177800">
              <a:lnSpc>
                <a:spcPct val="80000"/>
              </a:lnSpc>
            </a:pPr>
            <a:r>
              <a:rPr lang="pt-BR" sz="2000" b="1" dirty="0" smtClean="0"/>
              <a:t>Program Komputer</a:t>
            </a:r>
          </a:p>
          <a:p>
            <a:pPr marL="177800" indent="-177800" algn="just">
              <a:lnSpc>
                <a:spcPct val="80000"/>
              </a:lnSpc>
              <a:buFontTx/>
              <a:buNone/>
            </a:pPr>
            <a:r>
              <a:rPr lang="pt-BR" sz="2000" dirty="0" smtClean="0"/>
              <a:t>	</a:t>
            </a:r>
            <a:r>
              <a:rPr lang="pt-BR" sz="1800" dirty="0" smtClean="0"/>
              <a:t>Augusta Lady Byron Menulis program komputer yang pertama didunia berkerjasama dengan Charles Babbage menggunakan mesin Analytical-nya. Yang didesain mampu memasukan data, mengolah data dan menghasilkan bentuk keluaran dalam sebuah kartu. Mesin ini dikenal sebagai bentuk komputer digital yang pertama walaupun cara kerjanya lebih bersifat mekanis daripada bersifat digital, 94 tahun sebelum komputer digital pertama ENIAC I dibentuk</a:t>
            </a:r>
            <a:endParaRPr lang="id-ID" sz="1800" dirty="0" smtClean="0"/>
          </a:p>
          <a:p>
            <a:pPr marL="177800" indent="-177800" algn="just">
              <a:lnSpc>
                <a:spcPct val="80000"/>
              </a:lnSpc>
              <a:buFontTx/>
              <a:buNone/>
            </a:pPr>
            <a:endParaRPr lang="id-ID" dirty="0"/>
          </a:p>
          <a:p>
            <a:pPr marL="177800" indent="-177800" algn="just">
              <a:lnSpc>
                <a:spcPct val="80000"/>
              </a:lnSpc>
            </a:pPr>
            <a:r>
              <a:rPr lang="pt-BR" sz="1800" b="1" dirty="0" smtClean="0"/>
              <a:t>Magnetic tape</a:t>
            </a:r>
          </a:p>
          <a:p>
            <a:pPr marL="177800" indent="-177800" algn="just">
              <a:lnSpc>
                <a:spcPct val="80000"/>
              </a:lnSpc>
              <a:buNone/>
            </a:pPr>
            <a:r>
              <a:rPr lang="id-ID" sz="1800" dirty="0" smtClean="0"/>
              <a:t>	</a:t>
            </a:r>
            <a:r>
              <a:rPr lang="pt-BR" sz="1800" dirty="0" smtClean="0"/>
              <a:t>Dimulainya pengembangan Ilmu Pengetahuan dalam bidang Informasi pada masa Perang Dunia 2 yang dipergunakan untuk kepentingan pengiriman dan penerimaan dokumen-dokumen militer yang disimpan dalam bentuk magnetic tape</a:t>
            </a:r>
            <a:r>
              <a:rPr lang="en-US" sz="1800" dirty="0" smtClean="0"/>
              <a:t> </a:t>
            </a:r>
          </a:p>
          <a:p>
            <a:pPr marL="177800" indent="-177800">
              <a:lnSpc>
                <a:spcPct val="80000"/>
              </a:lnSpc>
            </a:pPr>
            <a:endParaRPr lang="id-ID" sz="1800" dirty="0" smtClean="0"/>
          </a:p>
          <a:p>
            <a:pPr marL="177800" indent="-177800">
              <a:lnSpc>
                <a:spcPct val="80000"/>
              </a:lnSpc>
            </a:pPr>
            <a:r>
              <a:rPr lang="id-ID" b="1" dirty="0" smtClean="0"/>
              <a:t>Hypertext</a:t>
            </a:r>
            <a:endParaRPr lang="id-ID" b="1" dirty="0"/>
          </a:p>
          <a:p>
            <a:pPr marL="177800" indent="-177800">
              <a:lnSpc>
                <a:spcPct val="80000"/>
              </a:lnSpc>
            </a:pPr>
            <a:r>
              <a:rPr lang="pt-BR" sz="1800" dirty="0" smtClean="0"/>
              <a:t>Vannevar Bush mengembangkan sistem pengkodean menggunakan Hypertext</a:t>
            </a:r>
            <a:endParaRPr lang="id-ID" sz="1800" dirty="0" smtClean="0"/>
          </a:p>
          <a:p>
            <a:pPr marL="177800" indent="-177800">
              <a:lnSpc>
                <a:spcPct val="80000"/>
              </a:lnSpc>
            </a:pPr>
            <a:endParaRPr lang="id-ID" dirty="0"/>
          </a:p>
          <a:p>
            <a:pPr marL="177800" indent="-177800" algn="just">
              <a:lnSpc>
                <a:spcPct val="80000"/>
              </a:lnSpc>
            </a:pPr>
            <a:r>
              <a:rPr lang="sv-SE" b="1" dirty="0" smtClean="0"/>
              <a:t>Sistem jaringan desentralisasi</a:t>
            </a:r>
          </a:p>
          <a:p>
            <a:pPr marL="177800" indent="-177800" algn="just">
              <a:lnSpc>
                <a:spcPct val="80000"/>
              </a:lnSpc>
              <a:buFontTx/>
              <a:buNone/>
            </a:pPr>
            <a:r>
              <a:rPr lang="sv-SE" dirty="0" smtClean="0"/>
              <a:t>	Rand Paul Barand, dari perusahaan RAND, ditugaskan untuk mengembangkan suatu sistem jaringan desentralisasi yang mampu mengendalikan sistem pemboman dan peluncuran peluru kendali dalam perang Nuklir.</a:t>
            </a:r>
            <a:endParaRPr lang="id-ID" dirty="0"/>
          </a:p>
          <a:p>
            <a:pPr marL="177800" indent="-177800" algn="just">
              <a:lnSpc>
                <a:spcPct val="80000"/>
              </a:lnSpc>
              <a:buFontTx/>
              <a:buNone/>
            </a:pPr>
            <a:endParaRPr lang="id-ID"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idx="1"/>
          </p:nvPr>
        </p:nvSpPr>
        <p:spPr>
          <a:xfrm>
            <a:off x="457200" y="990600"/>
            <a:ext cx="8229600" cy="4876800"/>
          </a:xfrm>
        </p:spPr>
        <p:txBody>
          <a:bodyPr/>
          <a:lstStyle/>
          <a:p>
            <a:pPr marL="177800" indent="-177800" algn="just">
              <a:lnSpc>
                <a:spcPct val="80000"/>
              </a:lnSpc>
            </a:pPr>
            <a:r>
              <a:rPr lang="sv-SE" sz="2000" b="1" dirty="0"/>
              <a:t>Sistem jaringan yang pertama dibentuk dengan menghubungkan 4 nodes (titik), antara University of California, SRI (Stanford), University California of Santa Barbara, dan University of Utah.dengan kekuatan 50Kbps.</a:t>
            </a:r>
          </a:p>
          <a:p>
            <a:pPr marL="177800" indent="-177800" algn="just">
              <a:lnSpc>
                <a:spcPct val="80000"/>
              </a:lnSpc>
            </a:pPr>
            <a:endParaRPr lang="sv-SE" sz="2000" b="1" dirty="0"/>
          </a:p>
          <a:p>
            <a:pPr marL="177800" indent="-177800" algn="just">
              <a:lnSpc>
                <a:spcPct val="80000"/>
              </a:lnSpc>
            </a:pPr>
            <a:r>
              <a:rPr lang="sv-SE" sz="2000" b="1" dirty="0"/>
              <a:t>Ray Tomlinson menciptakan program e-mail yang pertama</a:t>
            </a:r>
          </a:p>
          <a:p>
            <a:pPr marL="177800" indent="-177800" algn="just">
              <a:lnSpc>
                <a:spcPct val="80000"/>
              </a:lnSpc>
            </a:pPr>
            <a:endParaRPr lang="sv-SE" sz="2000" b="1" dirty="0"/>
          </a:p>
          <a:p>
            <a:pPr marL="177800" indent="-177800" algn="just">
              <a:lnSpc>
                <a:spcPct val="80000"/>
              </a:lnSpc>
            </a:pPr>
            <a:r>
              <a:rPr lang="sv-SE" sz="2000" b="1" dirty="0"/>
              <a:t>Istilah INTERNET diperkenalkan dalam sebuah paper </a:t>
            </a:r>
            <a:r>
              <a:rPr lang="sv-SE" sz="2000" b="1"/>
              <a:t>mengenai </a:t>
            </a:r>
            <a:r>
              <a:rPr lang="sv-SE" sz="2000" b="1" smtClean="0"/>
              <a:t>TCP/IP (Transmission Control Protocol/Internet Protocol) </a:t>
            </a:r>
            <a:r>
              <a:rPr lang="sv-SE" sz="2000" b="1" dirty="0"/>
              <a:t>kemudian dilakukan pengembangan sebuah protokol jaringan yang kemudian difkenal dengan nama TCP/IP yang dikembangkan oleh grup dari DARPA, 1981 National Science Foundation mengembangkan Backbone yang disebut CSNET dengan kapasitas 56 Kbps untuk setiap institusi dalam pemerintahan. kemudian pada tahun 1986 IETF mengembangkan sebuah Server yang berfungsi sebagai alat koordinasi diantara; DARPA, ARPANET, DDN dan Internet Gateway</a:t>
            </a:r>
            <a:r>
              <a:rPr lang="sv-SE" sz="2000" dirty="0"/>
              <a:t>.</a:t>
            </a:r>
            <a:r>
              <a:rPr lang="en-US" sz="2000" dirty="0"/>
              <a:t> </a:t>
            </a:r>
          </a:p>
          <a:p>
            <a:pPr marL="177800" indent="-177800" algn="just">
              <a:lnSpc>
                <a:spcPct val="80000"/>
              </a:lnSpc>
            </a:pPr>
            <a:endParaRPr lang="sv-SE" sz="2000" dirty="0"/>
          </a:p>
          <a:p>
            <a:pPr marL="177800" indent="-177800">
              <a:lnSpc>
                <a:spcPct val="80000"/>
              </a:lnSpc>
            </a:pPr>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457200" y="990600"/>
            <a:ext cx="8229600" cy="4724400"/>
          </a:xfrm>
        </p:spPr>
        <p:txBody>
          <a:bodyPr/>
          <a:lstStyle/>
          <a:p>
            <a:pPr marL="168275" indent="-168275" algn="just">
              <a:lnSpc>
                <a:spcPct val="80000"/>
              </a:lnSpc>
              <a:spcBef>
                <a:spcPct val="55000"/>
              </a:spcBef>
            </a:pPr>
            <a:r>
              <a:rPr lang="sv-SE" sz="2300" b="1"/>
              <a:t>1992 pembentukan komunitas Internet, dan diperkenalkannya istilah World Wide Web (www) oleh CERN. </a:t>
            </a:r>
          </a:p>
          <a:p>
            <a:pPr marL="168275" indent="-168275" algn="just">
              <a:lnSpc>
                <a:spcPct val="80000"/>
              </a:lnSpc>
              <a:spcBef>
                <a:spcPct val="55000"/>
              </a:spcBef>
            </a:pPr>
            <a:r>
              <a:rPr lang="sv-SE" sz="2300" b="1"/>
              <a:t>1993, NSF membentuk InterNIC untuk menyediakan jasa pelayanan Internet menyangkut direktori dan penyimpanan data serta database (oleh AT&amp;T), Jasa Registrasi (oleh Network Solution Inc,), dan jasa Informasi (oleh General Atomics/CERFnet),</a:t>
            </a:r>
          </a:p>
          <a:p>
            <a:pPr marL="168275" indent="-168275" algn="just">
              <a:lnSpc>
                <a:spcPct val="80000"/>
              </a:lnSpc>
              <a:spcBef>
                <a:spcPct val="55000"/>
              </a:spcBef>
            </a:pPr>
            <a:r>
              <a:rPr lang="sv-SE" sz="2300" b="1"/>
              <a:t>1994 pertumbuhan Internet melaju dengan sangat cepat dan mulai merambah kedalam segala segi kehidupan manusia dan menjadi bagian yang tidak dapat dipisahkan dari manusia. 1995, Perusahaan umum mulai diperkenankan menjadi provider dengan membeli jaringan backbone, langkah ini memulai pengembangan Teknologi Informasi khususnya Internet.</a:t>
            </a:r>
            <a:endParaRPr lang="en-US" sz="2300" b="1"/>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2"/>
          <p:cNvSpPr>
            <a:spLocks noChangeArrowheads="1"/>
          </p:cNvSpPr>
          <p:nvPr/>
        </p:nvSpPr>
        <p:spPr bwMode="auto">
          <a:xfrm>
            <a:off x="5029200" y="1143000"/>
            <a:ext cx="3962400" cy="5257800"/>
          </a:xfrm>
          <a:prstGeom prst="flowChartAlternateProcess">
            <a:avLst/>
          </a:prstGeom>
          <a:solidFill>
            <a:schemeClr val="tx1"/>
          </a:solidFill>
          <a:ln w="9525">
            <a:solidFill>
              <a:schemeClr val="tx1"/>
            </a:solidFill>
            <a:miter lim="800000"/>
            <a:headEnd/>
            <a:tailEnd/>
          </a:ln>
          <a:effectLst/>
        </p:spPr>
        <p:txBody>
          <a:bodyPr wrap="none" anchor="ctr"/>
          <a:lstStyle/>
          <a:p>
            <a:endParaRPr lang="id-ID"/>
          </a:p>
        </p:txBody>
      </p:sp>
      <p:sp>
        <p:nvSpPr>
          <p:cNvPr id="15363" name="AutoShape 3"/>
          <p:cNvSpPr>
            <a:spLocks noChangeArrowheads="1"/>
          </p:cNvSpPr>
          <p:nvPr/>
        </p:nvSpPr>
        <p:spPr bwMode="auto">
          <a:xfrm>
            <a:off x="5334000" y="1447800"/>
            <a:ext cx="1219200" cy="4572000"/>
          </a:xfrm>
          <a:prstGeom prst="flowChartAlternateProcess">
            <a:avLst/>
          </a:prstGeom>
          <a:solidFill>
            <a:srgbClr val="FFFF99"/>
          </a:solidFill>
          <a:ln w="76200" cmpd="tri">
            <a:solidFill>
              <a:srgbClr val="FF3300"/>
            </a:solidFill>
            <a:miter lim="800000"/>
            <a:headEnd/>
            <a:tailEnd/>
          </a:ln>
          <a:effectLst/>
        </p:spPr>
        <p:txBody>
          <a:bodyPr wrap="none" anchor="ctr"/>
          <a:lstStyle/>
          <a:p>
            <a:endParaRPr lang="id-ID"/>
          </a:p>
        </p:txBody>
      </p:sp>
      <p:sp>
        <p:nvSpPr>
          <p:cNvPr id="15364" name="Rectangle 4"/>
          <p:cNvSpPr>
            <a:spLocks noGrp="1" noChangeArrowheads="1"/>
          </p:cNvSpPr>
          <p:nvPr>
            <p:ph type="title"/>
          </p:nvPr>
        </p:nvSpPr>
        <p:spPr bwMode="auto">
          <a:xfrm>
            <a:off x="0" y="0"/>
            <a:ext cx="9144000" cy="838200"/>
          </a:xfrm>
          <a:solidFill>
            <a:srgbClr val="00FFCC"/>
          </a:solidFill>
          <a:ln>
            <a:solidFill>
              <a:srgbClr val="000000"/>
            </a:solidFill>
            <a:miter lim="800000"/>
            <a:headEnd/>
            <a:tailEnd/>
          </a:ln>
        </p:spPr>
        <p:txBody>
          <a:bodyPr vert="horz" wrap="square" lIns="91440" tIns="45720" rIns="91440" bIns="45720" numCol="1" anchor="ctr" anchorCtr="0" compatLnSpc="1">
            <a:prstTxWarp prst="textNoShape">
              <a:avLst/>
            </a:prstTxWarp>
          </a:bodyPr>
          <a:lstStyle/>
          <a:p>
            <a:r>
              <a:rPr lang="en-US" sz="2800" b="1"/>
              <a:t>INTERNET</a:t>
            </a:r>
          </a:p>
        </p:txBody>
      </p:sp>
      <p:sp>
        <p:nvSpPr>
          <p:cNvPr id="15365" name="Rectangle 5"/>
          <p:cNvSpPr>
            <a:spLocks noGrp="1" noChangeArrowheads="1"/>
          </p:cNvSpPr>
          <p:nvPr>
            <p:ph type="body" idx="1"/>
          </p:nvPr>
        </p:nvSpPr>
        <p:spPr>
          <a:xfrm>
            <a:off x="228600" y="1600200"/>
            <a:ext cx="4648200" cy="4495800"/>
          </a:xfrm>
          <a:solidFill>
            <a:srgbClr val="FFFF99"/>
          </a:solidFill>
          <a:ln/>
        </p:spPr>
        <p:txBody>
          <a:bodyPr/>
          <a:lstStyle/>
          <a:p>
            <a:pPr marL="174625" indent="-174625" algn="just">
              <a:lnSpc>
                <a:spcPct val="80000"/>
              </a:lnSpc>
            </a:pPr>
            <a:r>
              <a:rPr lang="en-US" sz="1600"/>
              <a:t>Internet adalah sekumpulan komputer atau server yang saling terhubung satu sama lain. Letaknya tersebar di seluruh belahan dunia yang membentuk jaringan informasi global; </a:t>
            </a:r>
          </a:p>
          <a:p>
            <a:pPr marL="174625" indent="-174625" algn="just">
              <a:lnSpc>
                <a:spcPct val="80000"/>
              </a:lnSpc>
            </a:pPr>
            <a:r>
              <a:rPr lang="sv-SE" sz="1600"/>
              <a:t>Masing-masing komputer atau server memiliki kandungan informasi yang begitu beragam, mulai dari hal-hal yang sepele sampai dengan hal-hal yang serius seperti penelitian. </a:t>
            </a:r>
            <a:r>
              <a:rPr lang="en-US" sz="1600"/>
              <a:t>Hal ini memungkinkan terjadinya </a:t>
            </a:r>
            <a:r>
              <a:rPr lang="en-US" sz="1600" i="1"/>
              <a:t>sharing of resources</a:t>
            </a:r>
            <a:r>
              <a:rPr lang="en-US" sz="1600"/>
              <a:t> di Internet.</a:t>
            </a:r>
          </a:p>
          <a:p>
            <a:pPr marL="174625" indent="-174625" algn="just">
              <a:lnSpc>
                <a:spcPct val="80000"/>
              </a:lnSpc>
            </a:pPr>
            <a:r>
              <a:rPr lang="en-US" sz="1600"/>
              <a:t>Komputer di suatu tempat memiliki jenis dan karakteristik yang tidak sama dengan tempat-tempat lain, namun semuanya dihubungkan oleh suatu protokol standard yang sama yang disebut TCP/IP (</a:t>
            </a:r>
            <a:r>
              <a:rPr lang="en-US" sz="1600" i="1" smtClean="0"/>
              <a:t>Transmission </a:t>
            </a:r>
            <a:r>
              <a:rPr lang="en-US" sz="1600" i="1"/>
              <a:t>Control Protocol/Internet Protocol</a:t>
            </a:r>
            <a:r>
              <a:rPr lang="en-US" sz="1600"/>
              <a:t>). TCP/IP ini dapat diumpamakan sebagai bahasa yang dimengerti oleh semua jenis komputer yang terhubung ke Internet. </a:t>
            </a:r>
            <a:r>
              <a:rPr lang="sv-SE" sz="1600"/>
              <a:t>Tanpa mengikuti protokol standard ini, komputer kita tidak akan mampu berkomunikasi dengan komputer-komputer lain di Internet;</a:t>
            </a:r>
            <a:endParaRPr lang="en-US" sz="1600"/>
          </a:p>
          <a:p>
            <a:pPr marL="174625" indent="-174625">
              <a:lnSpc>
                <a:spcPct val="80000"/>
              </a:lnSpc>
            </a:pPr>
            <a:endParaRPr lang="en-US" sz="1600"/>
          </a:p>
        </p:txBody>
      </p:sp>
      <p:sp>
        <p:nvSpPr>
          <p:cNvPr id="15366" name="Rectangle 6"/>
          <p:cNvSpPr>
            <a:spLocks noChangeArrowheads="1"/>
          </p:cNvSpPr>
          <p:nvPr/>
        </p:nvSpPr>
        <p:spPr bwMode="auto">
          <a:xfrm>
            <a:off x="4724400" y="1524000"/>
            <a:ext cx="4495800" cy="4525963"/>
          </a:xfrm>
          <a:prstGeom prst="rect">
            <a:avLst/>
          </a:prstGeom>
          <a:noFill/>
          <a:ln w="9525">
            <a:noFill/>
            <a:miter lim="800000"/>
            <a:headEnd/>
            <a:tailEnd/>
          </a:ln>
          <a:effectLst/>
        </p:spPr>
        <p:txBody>
          <a:bodyPr/>
          <a:lstStyle/>
          <a:p>
            <a:pPr marL="346075" indent="-346075">
              <a:lnSpc>
                <a:spcPct val="80000"/>
              </a:lnSpc>
              <a:spcBef>
                <a:spcPct val="20000"/>
              </a:spcBef>
              <a:buFontTx/>
              <a:buChar char="•"/>
            </a:pPr>
            <a:endParaRPr lang="id-ID" sz="1400"/>
          </a:p>
        </p:txBody>
      </p:sp>
      <p:pic>
        <p:nvPicPr>
          <p:cNvPr id="15367" name="Picture 7"/>
          <p:cNvPicPr>
            <a:picLocks noChangeAspect="1" noChangeArrowheads="1"/>
          </p:cNvPicPr>
          <p:nvPr/>
        </p:nvPicPr>
        <p:blipFill>
          <a:blip r:embed="rId2" cstate="print"/>
          <a:srcRect/>
          <a:stretch>
            <a:fillRect/>
          </a:stretch>
        </p:blipFill>
        <p:spPr bwMode="auto">
          <a:xfrm>
            <a:off x="6781800" y="1600200"/>
            <a:ext cx="1981200" cy="1143000"/>
          </a:xfrm>
          <a:prstGeom prst="rect">
            <a:avLst/>
          </a:prstGeom>
          <a:noFill/>
          <a:ln w="9525">
            <a:noFill/>
            <a:miter lim="800000"/>
            <a:headEnd/>
            <a:tailEnd/>
          </a:ln>
          <a:effectLst/>
        </p:spPr>
      </p:pic>
      <p:pic>
        <p:nvPicPr>
          <p:cNvPr id="15368" name="Picture 8"/>
          <p:cNvPicPr>
            <a:picLocks noChangeAspect="1" noChangeArrowheads="1"/>
          </p:cNvPicPr>
          <p:nvPr/>
        </p:nvPicPr>
        <p:blipFill>
          <a:blip r:embed="rId3" cstate="print"/>
          <a:srcRect/>
          <a:stretch>
            <a:fillRect/>
          </a:stretch>
        </p:blipFill>
        <p:spPr bwMode="auto">
          <a:xfrm>
            <a:off x="6781800" y="3048000"/>
            <a:ext cx="1981200" cy="1219200"/>
          </a:xfrm>
          <a:prstGeom prst="rect">
            <a:avLst/>
          </a:prstGeom>
          <a:noFill/>
          <a:ln w="9525">
            <a:noFill/>
            <a:miter lim="800000"/>
            <a:headEnd/>
            <a:tailEnd/>
          </a:ln>
          <a:effectLst/>
        </p:spPr>
      </p:pic>
      <p:pic>
        <p:nvPicPr>
          <p:cNvPr id="15369" name="Picture 9" descr="desktop100x70"/>
          <p:cNvPicPr>
            <a:picLocks noChangeAspect="1" noChangeArrowheads="1"/>
          </p:cNvPicPr>
          <p:nvPr/>
        </p:nvPicPr>
        <p:blipFill>
          <a:blip r:embed="rId4" cstate="print"/>
          <a:srcRect/>
          <a:stretch>
            <a:fillRect/>
          </a:stretch>
        </p:blipFill>
        <p:spPr bwMode="auto">
          <a:xfrm>
            <a:off x="5791200" y="1752600"/>
            <a:ext cx="685800" cy="481013"/>
          </a:xfrm>
          <a:prstGeom prst="rect">
            <a:avLst/>
          </a:prstGeom>
          <a:noFill/>
        </p:spPr>
      </p:pic>
      <p:sp>
        <p:nvSpPr>
          <p:cNvPr id="15370" name="Line 10"/>
          <p:cNvSpPr>
            <a:spLocks noChangeShapeType="1"/>
          </p:cNvSpPr>
          <p:nvPr/>
        </p:nvSpPr>
        <p:spPr bwMode="auto">
          <a:xfrm>
            <a:off x="6400800" y="1981200"/>
            <a:ext cx="457200" cy="0"/>
          </a:xfrm>
          <a:prstGeom prst="line">
            <a:avLst/>
          </a:prstGeom>
          <a:noFill/>
          <a:ln w="28575">
            <a:solidFill>
              <a:srgbClr val="3366FF"/>
            </a:solidFill>
            <a:round/>
            <a:headEnd type="triangle" w="med" len="med"/>
            <a:tailEnd type="triangle" w="med" len="med"/>
          </a:ln>
          <a:effectLst/>
        </p:spPr>
        <p:txBody>
          <a:bodyPr/>
          <a:lstStyle/>
          <a:p>
            <a:endParaRPr lang="id-ID"/>
          </a:p>
        </p:txBody>
      </p:sp>
      <p:pic>
        <p:nvPicPr>
          <p:cNvPr id="15371" name="Picture 11" descr="desktop100x70"/>
          <p:cNvPicPr>
            <a:picLocks noChangeAspect="1" noChangeArrowheads="1"/>
          </p:cNvPicPr>
          <p:nvPr/>
        </p:nvPicPr>
        <p:blipFill>
          <a:blip r:embed="rId4" cstate="print"/>
          <a:srcRect/>
          <a:stretch>
            <a:fillRect/>
          </a:stretch>
        </p:blipFill>
        <p:spPr bwMode="auto">
          <a:xfrm>
            <a:off x="5791200" y="5233988"/>
            <a:ext cx="685800" cy="481012"/>
          </a:xfrm>
          <a:prstGeom prst="rect">
            <a:avLst/>
          </a:prstGeom>
          <a:noFill/>
        </p:spPr>
      </p:pic>
      <p:pic>
        <p:nvPicPr>
          <p:cNvPr id="15372" name="Picture 12" descr="desktop100x70"/>
          <p:cNvPicPr>
            <a:picLocks noChangeAspect="1" noChangeArrowheads="1"/>
          </p:cNvPicPr>
          <p:nvPr/>
        </p:nvPicPr>
        <p:blipFill>
          <a:blip r:embed="rId4" cstate="print"/>
          <a:srcRect/>
          <a:stretch>
            <a:fillRect/>
          </a:stretch>
        </p:blipFill>
        <p:spPr bwMode="auto">
          <a:xfrm>
            <a:off x="5791200" y="3505200"/>
            <a:ext cx="685800" cy="481013"/>
          </a:xfrm>
          <a:prstGeom prst="rect">
            <a:avLst/>
          </a:prstGeom>
          <a:noFill/>
        </p:spPr>
      </p:pic>
      <p:sp>
        <p:nvSpPr>
          <p:cNvPr id="15373" name="Line 13"/>
          <p:cNvSpPr>
            <a:spLocks noChangeShapeType="1"/>
          </p:cNvSpPr>
          <p:nvPr/>
        </p:nvSpPr>
        <p:spPr bwMode="auto">
          <a:xfrm>
            <a:off x="6400800" y="3733800"/>
            <a:ext cx="457200" cy="0"/>
          </a:xfrm>
          <a:prstGeom prst="line">
            <a:avLst/>
          </a:prstGeom>
          <a:noFill/>
          <a:ln w="28575">
            <a:solidFill>
              <a:srgbClr val="3366FF"/>
            </a:solidFill>
            <a:round/>
            <a:headEnd type="triangle" w="med" len="med"/>
            <a:tailEnd type="triangle" w="med" len="med"/>
          </a:ln>
          <a:effectLst/>
        </p:spPr>
        <p:txBody>
          <a:bodyPr/>
          <a:lstStyle/>
          <a:p>
            <a:endParaRPr lang="id-ID"/>
          </a:p>
        </p:txBody>
      </p:sp>
      <p:sp>
        <p:nvSpPr>
          <p:cNvPr id="15374" name="Line 14"/>
          <p:cNvSpPr>
            <a:spLocks noChangeShapeType="1"/>
          </p:cNvSpPr>
          <p:nvPr/>
        </p:nvSpPr>
        <p:spPr bwMode="auto">
          <a:xfrm>
            <a:off x="6096000" y="2286000"/>
            <a:ext cx="0" cy="990600"/>
          </a:xfrm>
          <a:prstGeom prst="line">
            <a:avLst/>
          </a:prstGeom>
          <a:noFill/>
          <a:ln w="9525">
            <a:solidFill>
              <a:schemeClr val="tx1"/>
            </a:solidFill>
            <a:round/>
            <a:headEnd type="triangle" w="med" len="med"/>
            <a:tailEnd type="triangle" w="med" len="med"/>
          </a:ln>
          <a:effectLst/>
        </p:spPr>
        <p:txBody>
          <a:bodyPr/>
          <a:lstStyle/>
          <a:p>
            <a:endParaRPr lang="id-ID"/>
          </a:p>
        </p:txBody>
      </p:sp>
      <p:sp>
        <p:nvSpPr>
          <p:cNvPr id="15375" name="Line 15"/>
          <p:cNvSpPr>
            <a:spLocks noChangeShapeType="1"/>
          </p:cNvSpPr>
          <p:nvPr/>
        </p:nvSpPr>
        <p:spPr bwMode="auto">
          <a:xfrm>
            <a:off x="6096000" y="4114800"/>
            <a:ext cx="0" cy="990600"/>
          </a:xfrm>
          <a:prstGeom prst="line">
            <a:avLst/>
          </a:prstGeom>
          <a:noFill/>
          <a:ln w="9525">
            <a:solidFill>
              <a:schemeClr val="tx1"/>
            </a:solidFill>
            <a:round/>
            <a:headEnd type="triangle" w="med" len="med"/>
            <a:tailEnd type="triangle" w="med" len="med"/>
          </a:ln>
          <a:effectLst/>
        </p:spPr>
        <p:txBody>
          <a:bodyPr/>
          <a:lstStyle/>
          <a:p>
            <a:endParaRPr lang="id-ID"/>
          </a:p>
        </p:txBody>
      </p:sp>
      <p:sp>
        <p:nvSpPr>
          <p:cNvPr id="15376" name="Line 16"/>
          <p:cNvSpPr>
            <a:spLocks noChangeShapeType="1"/>
          </p:cNvSpPr>
          <p:nvPr/>
        </p:nvSpPr>
        <p:spPr bwMode="auto">
          <a:xfrm flipH="1">
            <a:off x="5638800" y="1905000"/>
            <a:ext cx="152400" cy="0"/>
          </a:xfrm>
          <a:prstGeom prst="line">
            <a:avLst/>
          </a:prstGeom>
          <a:noFill/>
          <a:ln w="9525">
            <a:solidFill>
              <a:schemeClr val="tx1"/>
            </a:solidFill>
            <a:round/>
            <a:headEnd/>
            <a:tailEnd/>
          </a:ln>
          <a:effectLst/>
        </p:spPr>
        <p:txBody>
          <a:bodyPr/>
          <a:lstStyle/>
          <a:p>
            <a:endParaRPr lang="id-ID"/>
          </a:p>
        </p:txBody>
      </p:sp>
      <p:sp>
        <p:nvSpPr>
          <p:cNvPr id="15377" name="Line 17"/>
          <p:cNvSpPr>
            <a:spLocks noChangeShapeType="1"/>
          </p:cNvSpPr>
          <p:nvPr/>
        </p:nvSpPr>
        <p:spPr bwMode="auto">
          <a:xfrm>
            <a:off x="5638800" y="1905000"/>
            <a:ext cx="0" cy="3657600"/>
          </a:xfrm>
          <a:prstGeom prst="line">
            <a:avLst/>
          </a:prstGeom>
          <a:noFill/>
          <a:ln w="9525">
            <a:solidFill>
              <a:schemeClr val="tx1"/>
            </a:solidFill>
            <a:round/>
            <a:headEnd/>
            <a:tailEnd/>
          </a:ln>
          <a:effectLst/>
        </p:spPr>
        <p:txBody>
          <a:bodyPr/>
          <a:lstStyle/>
          <a:p>
            <a:endParaRPr lang="id-ID"/>
          </a:p>
        </p:txBody>
      </p:sp>
      <p:sp>
        <p:nvSpPr>
          <p:cNvPr id="15378" name="Line 18"/>
          <p:cNvSpPr>
            <a:spLocks noChangeShapeType="1"/>
          </p:cNvSpPr>
          <p:nvPr/>
        </p:nvSpPr>
        <p:spPr bwMode="auto">
          <a:xfrm flipH="1">
            <a:off x="5562600" y="5562600"/>
            <a:ext cx="304800" cy="0"/>
          </a:xfrm>
          <a:prstGeom prst="line">
            <a:avLst/>
          </a:prstGeom>
          <a:noFill/>
          <a:ln w="9525">
            <a:solidFill>
              <a:schemeClr val="tx1"/>
            </a:solidFill>
            <a:round/>
            <a:headEnd type="triangle" w="med" len="med"/>
            <a:tailEnd type="triangle" w="med" len="med"/>
          </a:ln>
          <a:effectLst/>
        </p:spPr>
        <p:txBody>
          <a:bodyPr/>
          <a:lstStyle/>
          <a:p>
            <a:endParaRPr lang="id-ID"/>
          </a:p>
        </p:txBody>
      </p:sp>
      <p:sp>
        <p:nvSpPr>
          <p:cNvPr id="15379" name="Line 19"/>
          <p:cNvSpPr>
            <a:spLocks noChangeShapeType="1"/>
          </p:cNvSpPr>
          <p:nvPr/>
        </p:nvSpPr>
        <p:spPr bwMode="auto">
          <a:xfrm flipH="1">
            <a:off x="5562600" y="1905000"/>
            <a:ext cx="304800" cy="0"/>
          </a:xfrm>
          <a:prstGeom prst="line">
            <a:avLst/>
          </a:prstGeom>
          <a:noFill/>
          <a:ln w="9525">
            <a:solidFill>
              <a:schemeClr val="tx1"/>
            </a:solidFill>
            <a:round/>
            <a:headEnd type="triangle" w="med" len="med"/>
            <a:tailEnd type="triangle" w="med" len="med"/>
          </a:ln>
          <a:effectLst/>
        </p:spPr>
        <p:txBody>
          <a:bodyPr/>
          <a:lstStyle/>
          <a:p>
            <a:endParaRPr lang="id-ID"/>
          </a:p>
        </p:txBody>
      </p:sp>
      <p:sp>
        <p:nvSpPr>
          <p:cNvPr id="15380" name="Line 20"/>
          <p:cNvSpPr>
            <a:spLocks noChangeShapeType="1"/>
          </p:cNvSpPr>
          <p:nvPr/>
        </p:nvSpPr>
        <p:spPr bwMode="auto">
          <a:xfrm flipH="1">
            <a:off x="5562600" y="3810000"/>
            <a:ext cx="304800" cy="0"/>
          </a:xfrm>
          <a:prstGeom prst="line">
            <a:avLst/>
          </a:prstGeom>
          <a:noFill/>
          <a:ln w="9525">
            <a:solidFill>
              <a:schemeClr val="tx1"/>
            </a:solidFill>
            <a:round/>
            <a:headEnd type="triangle" w="med" len="med"/>
            <a:tailEnd type="triangle" w="med" len="med"/>
          </a:ln>
          <a:effectLst/>
        </p:spPr>
        <p:txBody>
          <a:bodyPr/>
          <a:lstStyle/>
          <a:p>
            <a:endParaRPr lang="id-ID"/>
          </a:p>
        </p:txBody>
      </p:sp>
      <p:sp>
        <p:nvSpPr>
          <p:cNvPr id="15381" name="Text Box 21"/>
          <p:cNvSpPr txBox="1">
            <a:spLocks noChangeArrowheads="1"/>
          </p:cNvSpPr>
          <p:nvPr/>
        </p:nvSpPr>
        <p:spPr bwMode="auto">
          <a:xfrm>
            <a:off x="6019800" y="1785938"/>
            <a:ext cx="268288" cy="274637"/>
          </a:xfrm>
          <a:prstGeom prst="rect">
            <a:avLst/>
          </a:prstGeom>
          <a:noFill/>
          <a:ln w="9525">
            <a:noFill/>
            <a:miter lim="800000"/>
            <a:headEnd/>
            <a:tailEnd/>
          </a:ln>
          <a:effectLst/>
        </p:spPr>
        <p:txBody>
          <a:bodyPr wrap="none">
            <a:spAutoFit/>
          </a:bodyPr>
          <a:lstStyle/>
          <a:p>
            <a:r>
              <a:rPr lang="en-US" sz="1200" b="1">
                <a:solidFill>
                  <a:schemeClr val="bg1"/>
                </a:solidFill>
              </a:rPr>
              <a:t>1</a:t>
            </a:r>
          </a:p>
        </p:txBody>
      </p:sp>
      <p:sp>
        <p:nvSpPr>
          <p:cNvPr id="15382" name="Text Box 22"/>
          <p:cNvSpPr txBox="1">
            <a:spLocks noChangeArrowheads="1"/>
          </p:cNvSpPr>
          <p:nvPr/>
        </p:nvSpPr>
        <p:spPr bwMode="auto">
          <a:xfrm>
            <a:off x="6019800" y="3535363"/>
            <a:ext cx="268288" cy="274637"/>
          </a:xfrm>
          <a:prstGeom prst="rect">
            <a:avLst/>
          </a:prstGeom>
          <a:noFill/>
          <a:ln w="9525">
            <a:noFill/>
            <a:miter lim="800000"/>
            <a:headEnd/>
            <a:tailEnd/>
          </a:ln>
          <a:effectLst/>
        </p:spPr>
        <p:txBody>
          <a:bodyPr wrap="none">
            <a:spAutoFit/>
          </a:bodyPr>
          <a:lstStyle/>
          <a:p>
            <a:r>
              <a:rPr lang="en-US" sz="1200" b="1">
                <a:solidFill>
                  <a:schemeClr val="bg1"/>
                </a:solidFill>
              </a:rPr>
              <a:t>2</a:t>
            </a:r>
          </a:p>
        </p:txBody>
      </p:sp>
      <p:sp>
        <p:nvSpPr>
          <p:cNvPr id="15383" name="Text Box 23"/>
          <p:cNvSpPr txBox="1">
            <a:spLocks noChangeArrowheads="1"/>
          </p:cNvSpPr>
          <p:nvPr/>
        </p:nvSpPr>
        <p:spPr bwMode="auto">
          <a:xfrm>
            <a:off x="6019800" y="5287963"/>
            <a:ext cx="268288" cy="274637"/>
          </a:xfrm>
          <a:prstGeom prst="rect">
            <a:avLst/>
          </a:prstGeom>
          <a:noFill/>
          <a:ln w="9525">
            <a:noFill/>
            <a:miter lim="800000"/>
            <a:headEnd/>
            <a:tailEnd/>
          </a:ln>
          <a:effectLst/>
        </p:spPr>
        <p:txBody>
          <a:bodyPr wrap="none">
            <a:spAutoFit/>
          </a:bodyPr>
          <a:lstStyle/>
          <a:p>
            <a:r>
              <a:rPr lang="en-US" sz="1200" b="1">
                <a:solidFill>
                  <a:schemeClr val="bg1"/>
                </a:solidFill>
              </a:rPr>
              <a:t>3</a:t>
            </a:r>
          </a:p>
        </p:txBody>
      </p:sp>
      <p:pic>
        <p:nvPicPr>
          <p:cNvPr id="15384" name="Picture 24"/>
          <p:cNvPicPr>
            <a:picLocks noChangeAspect="1" noChangeArrowheads="1"/>
          </p:cNvPicPr>
          <p:nvPr/>
        </p:nvPicPr>
        <p:blipFill>
          <a:blip r:embed="rId5" cstate="print"/>
          <a:srcRect/>
          <a:stretch>
            <a:fillRect/>
          </a:stretch>
        </p:blipFill>
        <p:spPr bwMode="auto">
          <a:xfrm>
            <a:off x="6781800" y="4495800"/>
            <a:ext cx="1981200" cy="1219200"/>
          </a:xfrm>
          <a:prstGeom prst="rect">
            <a:avLst/>
          </a:prstGeom>
          <a:noFill/>
          <a:ln w="9525">
            <a:noFill/>
            <a:miter lim="800000"/>
            <a:headEnd/>
            <a:tailEnd/>
          </a:ln>
          <a:effectLst/>
        </p:spPr>
      </p:pic>
      <p:sp>
        <p:nvSpPr>
          <p:cNvPr id="15385" name="Line 25"/>
          <p:cNvSpPr>
            <a:spLocks noChangeShapeType="1"/>
          </p:cNvSpPr>
          <p:nvPr/>
        </p:nvSpPr>
        <p:spPr bwMode="auto">
          <a:xfrm>
            <a:off x="6400800" y="5462588"/>
            <a:ext cx="457200" cy="0"/>
          </a:xfrm>
          <a:prstGeom prst="line">
            <a:avLst/>
          </a:prstGeom>
          <a:noFill/>
          <a:ln w="28575">
            <a:solidFill>
              <a:srgbClr val="3366FF"/>
            </a:solidFill>
            <a:round/>
            <a:headEnd type="triangle" w="med" len="med"/>
            <a:tailEnd type="triangle" w="med" len="med"/>
          </a:ln>
          <a:effectLst/>
        </p:spPr>
        <p:txBody>
          <a:bodyPr/>
          <a:lstStyle/>
          <a:p>
            <a:endParaRPr lang="id-ID"/>
          </a:p>
        </p:txBody>
      </p:sp>
      <p:sp>
        <p:nvSpPr>
          <p:cNvPr id="15386" name="AutoShape 26"/>
          <p:cNvSpPr>
            <a:spLocks noChangeArrowheads="1"/>
          </p:cNvSpPr>
          <p:nvPr/>
        </p:nvSpPr>
        <p:spPr bwMode="auto">
          <a:xfrm>
            <a:off x="228600" y="1219200"/>
            <a:ext cx="4648200" cy="5181600"/>
          </a:xfrm>
          <a:prstGeom prst="flowChartAlternateProcess">
            <a:avLst/>
          </a:prstGeom>
          <a:noFill/>
          <a:ln w="76200" cmpd="tri">
            <a:solidFill>
              <a:schemeClr val="tx1"/>
            </a:solidFill>
            <a:miter lim="800000"/>
            <a:headEnd/>
            <a:tailEnd/>
          </a:ln>
          <a:effectLst/>
        </p:spPr>
        <p:txBody>
          <a:bodyPr wrap="none" anchor="ctr"/>
          <a:lstStyle/>
          <a:p>
            <a:endParaRPr lang="id-ID"/>
          </a:p>
        </p:txBody>
      </p:sp>
      <p:sp>
        <p:nvSpPr>
          <p:cNvPr id="15387" name="AutoShape 27"/>
          <p:cNvSpPr>
            <a:spLocks noChangeArrowheads="1"/>
          </p:cNvSpPr>
          <p:nvPr/>
        </p:nvSpPr>
        <p:spPr bwMode="auto">
          <a:xfrm>
            <a:off x="76200" y="1066800"/>
            <a:ext cx="8991600" cy="5486400"/>
          </a:xfrm>
          <a:prstGeom prst="flowChartAlternateProcess">
            <a:avLst/>
          </a:prstGeom>
          <a:noFill/>
          <a:ln w="9525">
            <a:solidFill>
              <a:srgbClr val="FF3300"/>
            </a:solidFill>
            <a:miter lim="800000"/>
            <a:headEnd/>
            <a:tailEnd/>
          </a:ln>
          <a:effectLst/>
        </p:spPr>
        <p:txBody>
          <a:bodyPr wrap="none" anchor="ctr"/>
          <a:lstStyle/>
          <a:p>
            <a:endParaRPr lang="id-ID"/>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0" y="304800"/>
            <a:ext cx="9144000" cy="685800"/>
          </a:xfrm>
          <a:solidFill>
            <a:srgbClr val="FF0000"/>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sz="2800" b="1"/>
              <a:t>FASILITAS PADA INTERNET</a:t>
            </a:r>
          </a:p>
        </p:txBody>
      </p:sp>
      <p:sp>
        <p:nvSpPr>
          <p:cNvPr id="16387" name="Rectangle 3"/>
          <p:cNvSpPr>
            <a:spLocks noGrp="1" noChangeArrowheads="1"/>
          </p:cNvSpPr>
          <p:nvPr>
            <p:ph type="body" idx="1"/>
          </p:nvPr>
        </p:nvSpPr>
        <p:spPr>
          <a:xfrm>
            <a:off x="381000" y="1143000"/>
            <a:ext cx="8458200" cy="5562600"/>
          </a:xfrm>
        </p:spPr>
        <p:txBody>
          <a:bodyPr/>
          <a:lstStyle/>
          <a:p>
            <a:pPr marL="236538" indent="-236538" algn="just">
              <a:lnSpc>
                <a:spcPct val="90000"/>
              </a:lnSpc>
              <a:spcBef>
                <a:spcPct val="40000"/>
              </a:spcBef>
              <a:buFont typeface="Wingdings" pitchFamily="2" charset="2"/>
              <a:buChar char="q"/>
            </a:pPr>
            <a:r>
              <a:rPr lang="sv-SE" sz="2800" b="1" dirty="0"/>
              <a:t>Electronic Mail</a:t>
            </a:r>
            <a:endParaRPr lang="sv-SE" sz="2800" i="1" dirty="0"/>
          </a:p>
          <a:p>
            <a:pPr marL="236538" indent="-236538" algn="just">
              <a:lnSpc>
                <a:spcPct val="90000"/>
              </a:lnSpc>
              <a:spcBef>
                <a:spcPct val="40000"/>
              </a:spcBef>
              <a:buFont typeface="Wingdings" pitchFamily="2" charset="2"/>
              <a:buNone/>
            </a:pPr>
            <a:r>
              <a:rPr lang="sv-SE" i="1" dirty="0"/>
              <a:t>  </a:t>
            </a:r>
            <a:r>
              <a:rPr lang="sv-SE" sz="2400" i="1" dirty="0"/>
              <a:t>Electronic mail</a:t>
            </a:r>
            <a:r>
              <a:rPr lang="sv-SE" sz="2400" dirty="0"/>
              <a:t> atau surat elektronik adalah fasilitas yang paling sering digunakan di </a:t>
            </a:r>
            <a:r>
              <a:rPr lang="sv-SE" sz="2400" i="1" dirty="0"/>
              <a:t>Internet</a:t>
            </a:r>
            <a:r>
              <a:rPr lang="sv-SE" sz="2400" dirty="0"/>
              <a:t>. Dengan fasilitas ini   seseorang dapat membuat dan mengirimkan pesan tertulis kepada seorang atau sekelompok orang lain yang juga terdaftar di </a:t>
            </a:r>
            <a:r>
              <a:rPr lang="sv-SE" sz="2400" i="1" dirty="0"/>
              <a:t>Internet</a:t>
            </a:r>
            <a:r>
              <a:rPr lang="sv-SE" sz="2400" dirty="0"/>
              <a:t>.</a:t>
            </a:r>
            <a:endParaRPr lang="sv-SE" sz="2400" b="1" dirty="0"/>
          </a:p>
          <a:p>
            <a:pPr marL="236538" indent="-236538" algn="just">
              <a:lnSpc>
                <a:spcPct val="90000"/>
              </a:lnSpc>
              <a:spcBef>
                <a:spcPct val="40000"/>
              </a:spcBef>
              <a:buFont typeface="Wingdings" pitchFamily="2" charset="2"/>
              <a:buChar char="q"/>
            </a:pPr>
            <a:r>
              <a:rPr lang="sv-SE" sz="2800" b="1" dirty="0"/>
              <a:t>Chating </a:t>
            </a:r>
          </a:p>
          <a:p>
            <a:pPr marL="350838" lvl="1" indent="0" algn="just">
              <a:lnSpc>
                <a:spcPct val="90000"/>
              </a:lnSpc>
              <a:spcBef>
                <a:spcPct val="40000"/>
              </a:spcBef>
              <a:buFont typeface="Wingdings" pitchFamily="2" charset="2"/>
              <a:buNone/>
            </a:pPr>
            <a:r>
              <a:rPr lang="sv-SE" sz="2400" dirty="0"/>
              <a:t>Percakapan antara satu orang dengan orang lain atau dengan satu kelompok. Dapat dilakukan dalam bentuk teks, suara ataupun tampilan melalui visualisasi ataupun ketiganya dilakukan secara bersama.</a:t>
            </a:r>
          </a:p>
          <a:p>
            <a:pPr marL="236538" indent="-236538" algn="just">
              <a:lnSpc>
                <a:spcPct val="90000"/>
              </a:lnSpc>
              <a:spcBef>
                <a:spcPct val="40000"/>
              </a:spcBef>
              <a:buFont typeface="Wingdings" pitchFamily="2" charset="2"/>
              <a:buChar char="q"/>
            </a:pPr>
            <a:r>
              <a:rPr lang="sv-SE" sz="2800" b="1" dirty="0"/>
              <a:t>Mailinglist, </a:t>
            </a:r>
            <a:r>
              <a:rPr lang="sv-SE" sz="2400" dirty="0"/>
              <a:t>membahas subjek tertentu</a:t>
            </a:r>
            <a:r>
              <a:rPr lang="sv-SE" sz="2800" dirty="0"/>
              <a:t> </a:t>
            </a:r>
            <a:endParaRPr lang="id-ID" sz="2800" dirty="0" smtClean="0"/>
          </a:p>
          <a:p>
            <a:pPr marL="236538" indent="-236538" algn="just">
              <a:lnSpc>
                <a:spcPct val="90000"/>
              </a:lnSpc>
              <a:spcBef>
                <a:spcPct val="40000"/>
              </a:spcBef>
              <a:buFont typeface="Wingdings" pitchFamily="2" charset="2"/>
              <a:buChar char="q"/>
            </a:pPr>
            <a:r>
              <a:rPr lang="id-ID" sz="2800" dirty="0" smtClean="0"/>
              <a:t>...............</a:t>
            </a:r>
            <a:endParaRPr lang="sv-SE" sz="2800" dirty="0"/>
          </a:p>
        </p:txBody>
      </p:sp>
      <p:sp>
        <p:nvSpPr>
          <p:cNvPr id="16388" name="Text Box 4"/>
          <p:cNvSpPr txBox="1">
            <a:spLocks noChangeArrowheads="1"/>
          </p:cNvSpPr>
          <p:nvPr/>
        </p:nvSpPr>
        <p:spPr bwMode="auto">
          <a:xfrm>
            <a:off x="0" y="0"/>
            <a:ext cx="9144000" cy="366713"/>
          </a:xfrm>
          <a:prstGeom prst="rect">
            <a:avLst/>
          </a:prstGeom>
          <a:solidFill>
            <a:srgbClr val="FF0000"/>
          </a:solidFill>
          <a:ln w="9525">
            <a:noFill/>
            <a:miter lim="800000"/>
            <a:headEnd/>
            <a:tailEnd/>
          </a:ln>
          <a:effectLst/>
        </p:spPr>
        <p:txBody>
          <a:bodyPr>
            <a:spAutoFit/>
          </a:bodyPr>
          <a:lstStyle/>
          <a:p>
            <a:pPr>
              <a:spcBef>
                <a:spcPct val="50000"/>
              </a:spcBef>
            </a:pPr>
            <a:endParaRPr lang="id-ID"/>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2438400" y="1828800"/>
            <a:ext cx="4343400" cy="3657600"/>
          </a:xfrm>
        </p:spPr>
        <p:txBody>
          <a:bodyPr/>
          <a:lstStyle/>
          <a:p>
            <a:pPr marL="457200" indent="-457200" algn="just">
              <a:lnSpc>
                <a:spcPct val="80000"/>
              </a:lnSpc>
              <a:spcBef>
                <a:spcPct val="55000"/>
              </a:spcBef>
              <a:buNone/>
            </a:pPr>
            <a:r>
              <a:rPr lang="id-ID" sz="1900" b="1" dirty="0" smtClean="0"/>
              <a:t>1.  </a:t>
            </a:r>
            <a:r>
              <a:rPr lang="id-ID" sz="2000" b="1" dirty="0" smtClean="0"/>
              <a:t>Generasi I ( 1946 – 1957 );</a:t>
            </a:r>
          </a:p>
          <a:p>
            <a:pPr marL="457200" indent="-457200" algn="just">
              <a:lnSpc>
                <a:spcPct val="80000"/>
              </a:lnSpc>
              <a:spcBef>
                <a:spcPct val="55000"/>
              </a:spcBef>
              <a:buNone/>
            </a:pPr>
            <a:endParaRPr lang="id-ID" sz="2000" b="1" dirty="0" smtClean="0"/>
          </a:p>
          <a:p>
            <a:pPr marL="457200" indent="-457200" algn="just">
              <a:lnSpc>
                <a:spcPct val="80000"/>
              </a:lnSpc>
              <a:spcBef>
                <a:spcPct val="55000"/>
              </a:spcBef>
              <a:buNone/>
            </a:pPr>
            <a:r>
              <a:rPr lang="id-ID" sz="2000" b="1" dirty="0" smtClean="0"/>
              <a:t>2.  Generasi II ( 1959 – 1964 );</a:t>
            </a:r>
          </a:p>
          <a:p>
            <a:pPr marL="457200" indent="-457200" algn="just">
              <a:lnSpc>
                <a:spcPct val="80000"/>
              </a:lnSpc>
              <a:spcBef>
                <a:spcPct val="55000"/>
              </a:spcBef>
              <a:buNone/>
            </a:pPr>
            <a:endParaRPr lang="id-ID" sz="2000" b="1" dirty="0" smtClean="0"/>
          </a:p>
          <a:p>
            <a:pPr marL="457200" indent="-457200" algn="just">
              <a:lnSpc>
                <a:spcPct val="80000"/>
              </a:lnSpc>
              <a:spcBef>
                <a:spcPct val="55000"/>
              </a:spcBef>
              <a:buNone/>
            </a:pPr>
            <a:r>
              <a:rPr lang="id-ID" sz="2000" b="1" dirty="0" smtClean="0"/>
              <a:t>3.  Generasi III ( 1964 – 1970 ) ;</a:t>
            </a:r>
          </a:p>
          <a:p>
            <a:pPr marL="457200" indent="-457200" algn="just">
              <a:lnSpc>
                <a:spcPct val="80000"/>
              </a:lnSpc>
              <a:spcBef>
                <a:spcPct val="55000"/>
              </a:spcBef>
              <a:buNone/>
            </a:pPr>
            <a:endParaRPr lang="id-ID" sz="2000" b="1" dirty="0" smtClean="0"/>
          </a:p>
          <a:p>
            <a:pPr marL="457200" indent="-457200" algn="just">
              <a:lnSpc>
                <a:spcPct val="80000"/>
              </a:lnSpc>
              <a:spcBef>
                <a:spcPct val="55000"/>
              </a:spcBef>
              <a:buNone/>
            </a:pPr>
            <a:r>
              <a:rPr lang="id-ID" sz="2000" b="1" dirty="0" smtClean="0"/>
              <a:t>4.  Generasi IV ( 1972 – 1985 ) ;</a:t>
            </a:r>
          </a:p>
          <a:p>
            <a:pPr marL="457200" indent="-457200" algn="just">
              <a:lnSpc>
                <a:spcPct val="80000"/>
              </a:lnSpc>
              <a:spcBef>
                <a:spcPct val="55000"/>
              </a:spcBef>
              <a:buNone/>
            </a:pPr>
            <a:endParaRPr lang="id-ID" sz="2000" b="1" dirty="0" smtClean="0"/>
          </a:p>
          <a:p>
            <a:pPr marL="457200" indent="-457200" algn="just">
              <a:lnSpc>
                <a:spcPct val="80000"/>
              </a:lnSpc>
              <a:spcBef>
                <a:spcPct val="55000"/>
              </a:spcBef>
              <a:buNone/>
            </a:pPr>
            <a:r>
              <a:rPr lang="id-ID" sz="2000" b="1" dirty="0" smtClean="0"/>
              <a:t>5.  Generasi V  ( 1985 – sekarang </a:t>
            </a:r>
            <a:r>
              <a:rPr lang="id-ID" sz="1900" b="1" dirty="0" smtClean="0"/>
              <a:t>)</a:t>
            </a:r>
            <a:endParaRPr lang="en-US" sz="1900" b="1" dirty="0"/>
          </a:p>
        </p:txBody>
      </p:sp>
      <p:sp>
        <p:nvSpPr>
          <p:cNvPr id="13317" name="Rectangle 5"/>
          <p:cNvSpPr>
            <a:spLocks noChangeArrowheads="1"/>
          </p:cNvSpPr>
          <p:nvPr/>
        </p:nvSpPr>
        <p:spPr bwMode="auto">
          <a:xfrm>
            <a:off x="0" y="0"/>
            <a:ext cx="9144000" cy="914400"/>
          </a:xfrm>
          <a:prstGeom prst="rect">
            <a:avLst/>
          </a:prstGeom>
          <a:solidFill>
            <a:srgbClr val="FFFF99"/>
          </a:solidFill>
          <a:ln w="9525">
            <a:noFill/>
            <a:miter lim="800000"/>
            <a:headEnd/>
            <a:tailEnd/>
          </a:ln>
          <a:effectLst/>
        </p:spPr>
        <p:txBody>
          <a:bodyPr anchor="ctr"/>
          <a:lstStyle/>
          <a:p>
            <a:pPr algn="ctr"/>
            <a:r>
              <a:rPr lang="id-ID" sz="2000" b="1" dirty="0" smtClean="0">
                <a:solidFill>
                  <a:srgbClr val="006600"/>
                </a:solidFill>
              </a:rPr>
              <a:t>CIRI – CIRI GENERASI KOMPUTER</a:t>
            </a:r>
            <a:endParaRPr lang="en-US" sz="2000" b="1" dirty="0">
              <a:solidFill>
                <a:srgbClr val="0066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1371600" y="1219200"/>
            <a:ext cx="6858000" cy="4724400"/>
          </a:xfrm>
        </p:spPr>
        <p:txBody>
          <a:bodyPr/>
          <a:lstStyle/>
          <a:p>
            <a:pPr marL="168275" indent="-168275" algn="just">
              <a:lnSpc>
                <a:spcPct val="80000"/>
              </a:lnSpc>
              <a:spcBef>
                <a:spcPct val="55000"/>
              </a:spcBef>
            </a:pPr>
            <a:r>
              <a:rPr lang="id-ID" sz="2300" b="1" dirty="0" smtClean="0">
                <a:solidFill>
                  <a:srgbClr val="0000FF"/>
                </a:solidFill>
              </a:rPr>
              <a:t>Sistem ;</a:t>
            </a:r>
          </a:p>
          <a:p>
            <a:pPr marL="857250" lvl="1" indent="-457200" algn="just">
              <a:lnSpc>
                <a:spcPct val="80000"/>
              </a:lnSpc>
              <a:spcBef>
                <a:spcPct val="55000"/>
              </a:spcBef>
              <a:buFont typeface="+mj-lt"/>
              <a:buAutoNum type="arabicPeriod"/>
            </a:pPr>
            <a:r>
              <a:rPr lang="id-ID" sz="1900" b="1" dirty="0" smtClean="0">
                <a:solidFill>
                  <a:srgbClr val="0000FF"/>
                </a:solidFill>
              </a:rPr>
              <a:t>Perangkat Keras (hardware)</a:t>
            </a:r>
          </a:p>
          <a:p>
            <a:pPr marL="857250" lvl="1" indent="-457200" algn="just">
              <a:lnSpc>
                <a:spcPct val="80000"/>
              </a:lnSpc>
              <a:spcBef>
                <a:spcPct val="55000"/>
              </a:spcBef>
              <a:buFont typeface="+mj-lt"/>
              <a:buAutoNum type="arabicPeriod"/>
            </a:pPr>
            <a:r>
              <a:rPr lang="id-ID" sz="1900" b="1" dirty="0" smtClean="0">
                <a:solidFill>
                  <a:srgbClr val="0000FF"/>
                </a:solidFill>
              </a:rPr>
              <a:t>Perangkat Lunak (software)</a:t>
            </a:r>
          </a:p>
          <a:p>
            <a:pPr marL="857250" lvl="1" indent="-457200" algn="just">
              <a:lnSpc>
                <a:spcPct val="80000"/>
              </a:lnSpc>
              <a:spcBef>
                <a:spcPct val="55000"/>
              </a:spcBef>
              <a:buFont typeface="+mj-lt"/>
              <a:buAutoNum type="arabicPeriod"/>
            </a:pPr>
            <a:r>
              <a:rPr lang="id-ID" sz="1900" b="1" dirty="0" smtClean="0">
                <a:solidFill>
                  <a:srgbClr val="0000FF"/>
                </a:solidFill>
              </a:rPr>
              <a:t>Procedure</a:t>
            </a:r>
          </a:p>
          <a:p>
            <a:pPr marL="857250" lvl="1" indent="-457200" algn="just">
              <a:lnSpc>
                <a:spcPct val="80000"/>
              </a:lnSpc>
              <a:spcBef>
                <a:spcPct val="55000"/>
              </a:spcBef>
              <a:buFont typeface="+mj-lt"/>
              <a:buAutoNum type="arabicPeriod"/>
            </a:pPr>
            <a:r>
              <a:rPr lang="id-ID" sz="1900" b="1" dirty="0" smtClean="0">
                <a:solidFill>
                  <a:srgbClr val="0000FF"/>
                </a:solidFill>
              </a:rPr>
              <a:t>Brainware;</a:t>
            </a:r>
          </a:p>
          <a:p>
            <a:pPr marL="857250" lvl="1" indent="-457200" algn="just">
              <a:lnSpc>
                <a:spcPct val="80000"/>
              </a:lnSpc>
              <a:spcBef>
                <a:spcPct val="55000"/>
              </a:spcBef>
              <a:buFont typeface="+mj-lt"/>
              <a:buAutoNum type="arabicPeriod"/>
            </a:pPr>
            <a:r>
              <a:rPr lang="id-ID" sz="1900" b="1" dirty="0" smtClean="0">
                <a:solidFill>
                  <a:srgbClr val="0000FF"/>
                </a:solidFill>
              </a:rPr>
              <a:t>Content;</a:t>
            </a:r>
          </a:p>
          <a:p>
            <a:pPr marL="857250" lvl="1" indent="-457200" algn="just">
              <a:lnSpc>
                <a:spcPct val="80000"/>
              </a:lnSpc>
              <a:spcBef>
                <a:spcPct val="55000"/>
              </a:spcBef>
              <a:buFont typeface="+mj-lt"/>
              <a:buAutoNum type="arabicPeriod"/>
            </a:pPr>
            <a:r>
              <a:rPr lang="id-ID" sz="1900" b="1" dirty="0" smtClean="0">
                <a:solidFill>
                  <a:srgbClr val="0000FF"/>
                </a:solidFill>
              </a:rPr>
              <a:t>Interface</a:t>
            </a:r>
          </a:p>
          <a:p>
            <a:pPr marL="857250" lvl="1" indent="-457200" algn="just">
              <a:lnSpc>
                <a:spcPct val="80000"/>
              </a:lnSpc>
              <a:spcBef>
                <a:spcPct val="55000"/>
              </a:spcBef>
              <a:buFont typeface="+mj-lt"/>
              <a:buAutoNum type="arabicPeriod"/>
            </a:pPr>
            <a:endParaRPr lang="id-ID" sz="1900" b="1" dirty="0">
              <a:solidFill>
                <a:srgbClr val="0000FF"/>
              </a:solidFill>
            </a:endParaRPr>
          </a:p>
          <a:p>
            <a:pPr marL="168275" indent="-168275" algn="just">
              <a:lnSpc>
                <a:spcPct val="80000"/>
              </a:lnSpc>
              <a:spcBef>
                <a:spcPct val="55000"/>
              </a:spcBef>
            </a:pPr>
            <a:r>
              <a:rPr lang="id-ID" sz="2300" b="1" dirty="0" smtClean="0">
                <a:solidFill>
                  <a:srgbClr val="0000FF"/>
                </a:solidFill>
              </a:rPr>
              <a:t>Fungsi ;</a:t>
            </a:r>
          </a:p>
          <a:p>
            <a:pPr marL="168275" indent="-168275" algn="just">
              <a:lnSpc>
                <a:spcPct val="80000"/>
              </a:lnSpc>
              <a:spcBef>
                <a:spcPct val="55000"/>
              </a:spcBef>
              <a:buNone/>
            </a:pPr>
            <a:r>
              <a:rPr lang="id-ID" sz="2300" b="1" dirty="0">
                <a:solidFill>
                  <a:srgbClr val="0000FF"/>
                </a:solidFill>
              </a:rPr>
              <a:t>	</a:t>
            </a:r>
            <a:r>
              <a:rPr lang="id-ID" sz="1900" b="1" dirty="0" smtClean="0">
                <a:solidFill>
                  <a:srgbClr val="0000FF"/>
                </a:solidFill>
              </a:rPr>
              <a:t> Input, Proses, Output, Storage, dan Communication</a:t>
            </a:r>
          </a:p>
          <a:p>
            <a:pPr marL="857250" lvl="1" indent="-457200" algn="just">
              <a:lnSpc>
                <a:spcPct val="80000"/>
              </a:lnSpc>
              <a:spcBef>
                <a:spcPct val="55000"/>
              </a:spcBef>
              <a:buNone/>
            </a:pPr>
            <a:endParaRPr lang="id-ID" sz="1900" b="1" dirty="0" smtClean="0">
              <a:solidFill>
                <a:srgbClr val="0000FF"/>
              </a:solidFill>
            </a:endParaRPr>
          </a:p>
        </p:txBody>
      </p:sp>
      <p:sp>
        <p:nvSpPr>
          <p:cNvPr id="13317" name="Rectangle 5"/>
          <p:cNvSpPr>
            <a:spLocks noChangeArrowheads="1"/>
          </p:cNvSpPr>
          <p:nvPr/>
        </p:nvSpPr>
        <p:spPr bwMode="auto">
          <a:xfrm>
            <a:off x="0" y="0"/>
            <a:ext cx="9144000" cy="914400"/>
          </a:xfrm>
          <a:prstGeom prst="rect">
            <a:avLst/>
          </a:prstGeom>
          <a:solidFill>
            <a:srgbClr val="FFFF99"/>
          </a:solidFill>
          <a:ln w="9525">
            <a:noFill/>
            <a:miter lim="800000"/>
            <a:headEnd/>
            <a:tailEnd/>
          </a:ln>
          <a:effectLst/>
        </p:spPr>
        <p:txBody>
          <a:bodyPr anchor="ctr"/>
          <a:lstStyle/>
          <a:p>
            <a:pPr algn="ctr"/>
            <a:r>
              <a:rPr lang="en-US" sz="2800" b="1" dirty="0">
                <a:solidFill>
                  <a:schemeClr val="tx2"/>
                </a:solidFill>
              </a:rPr>
              <a:t/>
            </a:r>
            <a:br>
              <a:rPr lang="en-US" sz="2800" b="1" dirty="0">
                <a:solidFill>
                  <a:schemeClr val="tx2"/>
                </a:solidFill>
              </a:rPr>
            </a:br>
            <a:r>
              <a:rPr lang="id-ID" b="1" dirty="0" smtClean="0">
                <a:solidFill>
                  <a:schemeClr val="tx2"/>
                </a:solidFill>
              </a:rPr>
              <a:t>PERKEMBANGAN TEKNOLOGI SISTEM INFORMASI BERDASARKAN FUNGSINYA</a:t>
            </a:r>
          </a:p>
          <a:p>
            <a:pPr algn="ctr"/>
            <a:endParaRPr lang="en-US" sz="2000" b="1" dirty="0">
              <a:solidFill>
                <a:srgbClr val="0066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xfrm>
            <a:off x="0" y="-76200"/>
            <a:ext cx="9144000" cy="1143000"/>
          </a:xfrm>
          <a:solidFill>
            <a:srgbClr val="FFFF99"/>
          </a:solidFill>
          <a:ln>
            <a:solidFill>
              <a:srgbClr val="000000"/>
            </a:solidFill>
            <a:miter lim="800000"/>
            <a:headEnd/>
            <a:tailEnd/>
          </a:ln>
        </p:spPr>
        <p:txBody>
          <a:bodyPr vert="horz" wrap="square" lIns="91440" tIns="45720" rIns="91440" bIns="45720" numCol="1" anchor="ctr" anchorCtr="0" compatLnSpc="1">
            <a:prstTxWarp prst="textNoShape">
              <a:avLst/>
            </a:prstTxWarp>
          </a:bodyPr>
          <a:lstStyle/>
          <a:p>
            <a:r>
              <a:rPr lang="en-US" sz="3200" b="1"/>
              <a:t>KONVERGENSI</a:t>
            </a:r>
          </a:p>
        </p:txBody>
      </p:sp>
      <p:sp>
        <p:nvSpPr>
          <p:cNvPr id="19459" name="Rectangle 3"/>
          <p:cNvSpPr>
            <a:spLocks noGrp="1" noChangeArrowheads="1"/>
          </p:cNvSpPr>
          <p:nvPr>
            <p:ph type="body" idx="1"/>
          </p:nvPr>
        </p:nvSpPr>
        <p:spPr>
          <a:xfrm>
            <a:off x="457200" y="1600200"/>
            <a:ext cx="4419600" cy="4800600"/>
          </a:xfrm>
        </p:spPr>
        <p:txBody>
          <a:bodyPr/>
          <a:lstStyle/>
          <a:p>
            <a:pPr>
              <a:lnSpc>
                <a:spcPct val="80000"/>
              </a:lnSpc>
            </a:pPr>
            <a:r>
              <a:rPr lang="en-US" sz="2800" b="1"/>
              <a:t>TELEVISI;</a:t>
            </a:r>
          </a:p>
          <a:p>
            <a:pPr>
              <a:lnSpc>
                <a:spcPct val="80000"/>
              </a:lnSpc>
            </a:pPr>
            <a:r>
              <a:rPr lang="en-US" sz="2800" b="1"/>
              <a:t>RADIO;</a:t>
            </a:r>
          </a:p>
          <a:p>
            <a:pPr>
              <a:lnSpc>
                <a:spcPct val="80000"/>
              </a:lnSpc>
            </a:pPr>
            <a:r>
              <a:rPr lang="en-US" sz="2800" b="1"/>
              <a:t>HANDPHONE;</a:t>
            </a:r>
          </a:p>
          <a:p>
            <a:pPr>
              <a:lnSpc>
                <a:spcPct val="80000"/>
              </a:lnSpc>
            </a:pPr>
            <a:r>
              <a:rPr lang="en-US" sz="2800" b="1"/>
              <a:t>FAXIMILE;</a:t>
            </a:r>
          </a:p>
          <a:p>
            <a:pPr>
              <a:lnSpc>
                <a:spcPct val="80000"/>
              </a:lnSpc>
            </a:pPr>
            <a:r>
              <a:rPr lang="en-US" sz="2800" b="1">
                <a:solidFill>
                  <a:srgbClr val="0000FF"/>
                </a:solidFill>
              </a:rPr>
              <a:t>HANDYCAM;</a:t>
            </a:r>
          </a:p>
          <a:p>
            <a:pPr>
              <a:lnSpc>
                <a:spcPct val="80000"/>
              </a:lnSpc>
            </a:pPr>
            <a:r>
              <a:rPr lang="en-US" sz="2800" b="1">
                <a:solidFill>
                  <a:srgbClr val="0000FF"/>
                </a:solidFill>
              </a:rPr>
              <a:t>KOMPUTER;</a:t>
            </a:r>
          </a:p>
          <a:p>
            <a:pPr>
              <a:lnSpc>
                <a:spcPct val="80000"/>
              </a:lnSpc>
            </a:pPr>
            <a:r>
              <a:rPr lang="en-US" sz="2800" b="1">
                <a:solidFill>
                  <a:srgbClr val="0000FF"/>
                </a:solidFill>
              </a:rPr>
              <a:t>COMPACT DISK/DVD;</a:t>
            </a:r>
          </a:p>
          <a:p>
            <a:pPr>
              <a:lnSpc>
                <a:spcPct val="80000"/>
              </a:lnSpc>
            </a:pPr>
            <a:r>
              <a:rPr lang="en-US" sz="2800" b="1">
                <a:solidFill>
                  <a:srgbClr val="0000FF"/>
                </a:solidFill>
              </a:rPr>
              <a:t>FLOPY DISK;</a:t>
            </a:r>
          </a:p>
          <a:p>
            <a:pPr>
              <a:lnSpc>
                <a:spcPct val="80000"/>
              </a:lnSpc>
            </a:pPr>
            <a:r>
              <a:rPr lang="en-US" sz="2800" b="1">
                <a:solidFill>
                  <a:srgbClr val="0000FF"/>
                </a:solidFill>
              </a:rPr>
              <a:t>USB;</a:t>
            </a:r>
          </a:p>
          <a:p>
            <a:pPr>
              <a:lnSpc>
                <a:spcPct val="80000"/>
              </a:lnSpc>
            </a:pPr>
            <a:r>
              <a:rPr lang="en-US" sz="2800" b="1">
                <a:solidFill>
                  <a:srgbClr val="0000FF"/>
                </a:solidFill>
              </a:rPr>
              <a:t>SCANER;</a:t>
            </a:r>
          </a:p>
          <a:p>
            <a:pPr>
              <a:lnSpc>
                <a:spcPct val="80000"/>
              </a:lnSpc>
            </a:pPr>
            <a:r>
              <a:rPr lang="en-US" sz="2800" b="1">
                <a:solidFill>
                  <a:srgbClr val="FF3300"/>
                </a:solidFill>
              </a:rPr>
              <a:t>INTERNET…</a:t>
            </a:r>
          </a:p>
        </p:txBody>
      </p:sp>
      <p:pic>
        <p:nvPicPr>
          <p:cNvPr id="19460" name="Picture 4" descr="floppydisk"/>
          <p:cNvPicPr>
            <a:picLocks noChangeAspect="1" noChangeArrowheads="1"/>
          </p:cNvPicPr>
          <p:nvPr/>
        </p:nvPicPr>
        <p:blipFill>
          <a:blip r:embed="rId2" cstate="print"/>
          <a:srcRect/>
          <a:stretch>
            <a:fillRect/>
          </a:stretch>
        </p:blipFill>
        <p:spPr bwMode="auto">
          <a:xfrm>
            <a:off x="7010400" y="3810000"/>
            <a:ext cx="1905000" cy="1058863"/>
          </a:xfrm>
          <a:prstGeom prst="rect">
            <a:avLst/>
          </a:prstGeom>
          <a:noFill/>
          <a:ln w="9525">
            <a:noFill/>
            <a:miter lim="800000"/>
            <a:headEnd/>
            <a:tailEnd/>
          </a:ln>
        </p:spPr>
      </p:pic>
      <p:pic>
        <p:nvPicPr>
          <p:cNvPr id="19461" name="Picture 5" descr="compact%20disc"/>
          <p:cNvPicPr>
            <a:picLocks noChangeAspect="1" noChangeArrowheads="1"/>
          </p:cNvPicPr>
          <p:nvPr/>
        </p:nvPicPr>
        <p:blipFill>
          <a:blip r:embed="rId3" cstate="print"/>
          <a:srcRect/>
          <a:stretch>
            <a:fillRect/>
          </a:stretch>
        </p:blipFill>
        <p:spPr bwMode="auto">
          <a:xfrm>
            <a:off x="5105400" y="3810000"/>
            <a:ext cx="1828800" cy="1017588"/>
          </a:xfrm>
          <a:prstGeom prst="rect">
            <a:avLst/>
          </a:prstGeom>
          <a:noFill/>
          <a:ln w="9525">
            <a:noFill/>
            <a:miter lim="800000"/>
            <a:headEnd/>
            <a:tailEnd/>
          </a:ln>
        </p:spPr>
      </p:pic>
      <p:pic>
        <p:nvPicPr>
          <p:cNvPr id="19462" name="Picture 6" descr="Sony%2520DCR-HC32%2520Handycam%2520MiniDV%2520Camcorder">
            <a:hlinkClick r:id="rId4"/>
          </p:cNvPr>
          <p:cNvPicPr>
            <a:picLocks noChangeAspect="1" noChangeArrowheads="1"/>
          </p:cNvPicPr>
          <p:nvPr/>
        </p:nvPicPr>
        <p:blipFill>
          <a:blip r:embed="rId5" cstate="print"/>
          <a:srcRect/>
          <a:stretch>
            <a:fillRect/>
          </a:stretch>
        </p:blipFill>
        <p:spPr bwMode="auto">
          <a:xfrm>
            <a:off x="6381750" y="2651125"/>
            <a:ext cx="1162050" cy="930275"/>
          </a:xfrm>
          <a:prstGeom prst="rect">
            <a:avLst/>
          </a:prstGeom>
          <a:noFill/>
        </p:spPr>
      </p:pic>
      <p:pic>
        <p:nvPicPr>
          <p:cNvPr id="19463" name="Picture 7" descr="desktop100x70"/>
          <p:cNvPicPr>
            <a:picLocks noChangeAspect="1" noChangeArrowheads="1"/>
          </p:cNvPicPr>
          <p:nvPr/>
        </p:nvPicPr>
        <p:blipFill>
          <a:blip r:embed="rId6" cstate="print"/>
          <a:srcRect/>
          <a:stretch>
            <a:fillRect/>
          </a:stretch>
        </p:blipFill>
        <p:spPr bwMode="auto">
          <a:xfrm>
            <a:off x="7696200" y="2597150"/>
            <a:ext cx="1295400" cy="908050"/>
          </a:xfrm>
          <a:prstGeom prst="rect">
            <a:avLst/>
          </a:prstGeom>
          <a:noFill/>
        </p:spPr>
      </p:pic>
      <p:pic>
        <p:nvPicPr>
          <p:cNvPr id="19464" name="Picture 8" descr="180px-Nokia6680">
            <a:hlinkClick r:id="rId7"/>
          </p:cNvPr>
          <p:cNvPicPr>
            <a:picLocks noChangeAspect="1" noChangeArrowheads="1"/>
          </p:cNvPicPr>
          <p:nvPr/>
        </p:nvPicPr>
        <p:blipFill>
          <a:blip r:embed="rId8" cstate="print"/>
          <a:srcRect/>
          <a:stretch>
            <a:fillRect/>
          </a:stretch>
        </p:blipFill>
        <p:spPr bwMode="auto">
          <a:xfrm>
            <a:off x="8308975" y="1676400"/>
            <a:ext cx="377825" cy="685800"/>
          </a:xfrm>
          <a:prstGeom prst="rect">
            <a:avLst/>
          </a:prstGeom>
          <a:noFill/>
        </p:spPr>
      </p:pic>
      <p:pic>
        <p:nvPicPr>
          <p:cNvPr id="19465" name="Picture 9" descr="televisi">
            <a:hlinkClick r:id="rId9"/>
          </p:cNvPr>
          <p:cNvPicPr>
            <a:picLocks noChangeAspect="1" noChangeArrowheads="1"/>
          </p:cNvPicPr>
          <p:nvPr/>
        </p:nvPicPr>
        <p:blipFill>
          <a:blip r:embed="rId10" cstate="print"/>
          <a:srcRect/>
          <a:stretch>
            <a:fillRect/>
          </a:stretch>
        </p:blipFill>
        <p:spPr bwMode="auto">
          <a:xfrm>
            <a:off x="5105400" y="1590675"/>
            <a:ext cx="838200" cy="847725"/>
          </a:xfrm>
          <a:prstGeom prst="rect">
            <a:avLst/>
          </a:prstGeom>
          <a:noFill/>
        </p:spPr>
      </p:pic>
      <p:pic>
        <p:nvPicPr>
          <p:cNvPr id="19466" name="Picture 10" descr="Radio_Cassette_Player">
            <a:hlinkClick r:id="rId11"/>
          </p:cNvPr>
          <p:cNvPicPr>
            <a:picLocks noChangeAspect="1" noChangeArrowheads="1"/>
          </p:cNvPicPr>
          <p:nvPr/>
        </p:nvPicPr>
        <p:blipFill>
          <a:blip r:embed="rId12" cstate="print"/>
          <a:srcRect/>
          <a:stretch>
            <a:fillRect/>
          </a:stretch>
        </p:blipFill>
        <p:spPr bwMode="auto">
          <a:xfrm>
            <a:off x="6457950" y="1524000"/>
            <a:ext cx="990600" cy="990600"/>
          </a:xfrm>
          <a:prstGeom prst="rect">
            <a:avLst/>
          </a:prstGeom>
          <a:noFill/>
        </p:spPr>
      </p:pic>
      <p:pic>
        <p:nvPicPr>
          <p:cNvPr id="19467" name="Picture 11" descr="usb-memory-stick">
            <a:hlinkClick r:id="rId13"/>
          </p:cNvPr>
          <p:cNvPicPr>
            <a:picLocks noChangeAspect="1" noChangeArrowheads="1"/>
          </p:cNvPicPr>
          <p:nvPr/>
        </p:nvPicPr>
        <p:blipFill>
          <a:blip r:embed="rId14" cstate="print"/>
          <a:srcRect/>
          <a:stretch>
            <a:fillRect/>
          </a:stretch>
        </p:blipFill>
        <p:spPr bwMode="auto">
          <a:xfrm>
            <a:off x="7572375" y="5105400"/>
            <a:ext cx="1343025" cy="914400"/>
          </a:xfrm>
          <a:prstGeom prst="rect">
            <a:avLst/>
          </a:prstGeom>
          <a:noFill/>
        </p:spPr>
      </p:pic>
      <p:pic>
        <p:nvPicPr>
          <p:cNvPr id="19468" name="Picture 12" descr="uxb700fax">
            <a:hlinkClick r:id="rId15"/>
          </p:cNvPr>
          <p:cNvPicPr>
            <a:picLocks noChangeAspect="1" noChangeArrowheads="1"/>
          </p:cNvPicPr>
          <p:nvPr/>
        </p:nvPicPr>
        <p:blipFill>
          <a:blip r:embed="rId16" cstate="print"/>
          <a:srcRect/>
          <a:stretch>
            <a:fillRect/>
          </a:stretch>
        </p:blipFill>
        <p:spPr bwMode="auto">
          <a:xfrm>
            <a:off x="5181600" y="2667000"/>
            <a:ext cx="828675" cy="914400"/>
          </a:xfrm>
          <a:prstGeom prst="rect">
            <a:avLst/>
          </a:prstGeom>
          <a:noFill/>
        </p:spPr>
      </p:pic>
      <p:pic>
        <p:nvPicPr>
          <p:cNvPr id="19469" name="Picture 13" descr="ArkSamHewPak2Scaner9999">
            <a:hlinkClick r:id="rId17"/>
          </p:cNvPr>
          <p:cNvPicPr>
            <a:picLocks noChangeAspect="1" noChangeArrowheads="1"/>
          </p:cNvPicPr>
          <p:nvPr/>
        </p:nvPicPr>
        <p:blipFill>
          <a:blip r:embed="rId18" cstate="print"/>
          <a:srcRect/>
          <a:stretch>
            <a:fillRect/>
          </a:stretch>
        </p:blipFill>
        <p:spPr bwMode="auto">
          <a:xfrm>
            <a:off x="6229350" y="5010150"/>
            <a:ext cx="1238250" cy="123825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WordArt 5"/>
          <p:cNvSpPr>
            <a:spLocks noChangeArrowheads="1" noChangeShapeType="1" noTextEdit="1"/>
          </p:cNvSpPr>
          <p:nvPr/>
        </p:nvSpPr>
        <p:spPr bwMode="auto">
          <a:xfrm>
            <a:off x="2743200" y="3162300"/>
            <a:ext cx="3657600" cy="571500"/>
          </a:xfrm>
          <a:prstGeom prst="rect">
            <a:avLst/>
          </a:prstGeom>
        </p:spPr>
        <p:txBody>
          <a:bodyPr wrap="none" fromWordArt="1">
            <a:prstTxWarp prst="textPlain">
              <a:avLst>
                <a:gd name="adj" fmla="val 50000"/>
              </a:avLst>
            </a:prstTxWarp>
          </a:bodyPr>
          <a:lstStyle/>
          <a:p>
            <a:pPr algn="ctr"/>
            <a:r>
              <a:rPr lang="id-ID" sz="3600" kern="10">
                <a:ln w="9525">
                  <a:solidFill>
                    <a:schemeClr val="tx1"/>
                  </a:solid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alpha val="80000"/>
                    </a:srgbClr>
                  </a:outerShdw>
                </a:effectLst>
                <a:latin typeface="Impact"/>
              </a:rPr>
              <a:t>Sekian....</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650</TotalTime>
  <Words>924</Words>
  <Application>Microsoft Office PowerPoint</Application>
  <PresentationFormat>On-screen Show (4:3)</PresentationFormat>
  <Paragraphs>141</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Default Design</vt:lpstr>
      <vt:lpstr>Slide 1</vt:lpstr>
      <vt:lpstr> TEKNOLOGI KOMUNIKASI</vt:lpstr>
      <vt:lpstr>Slide 3</vt:lpstr>
      <vt:lpstr>TEKNOLOGI INFORMASI</vt:lpstr>
      <vt:lpstr>MODEL KOMUNIKASI</vt:lpstr>
      <vt:lpstr>Slide 6</vt:lpstr>
      <vt:lpstr>.</vt:lpstr>
      <vt:lpstr>Slide 8</vt:lpstr>
      <vt:lpstr>Slide 9</vt:lpstr>
      <vt:lpstr>Slide 10</vt:lpstr>
      <vt:lpstr>Slide 11</vt:lpstr>
      <vt:lpstr>Slide 12</vt:lpstr>
      <vt:lpstr>INTERNET</vt:lpstr>
      <vt:lpstr>FASILITAS PADA INTERNET</vt:lpstr>
      <vt:lpstr>Slide 15</vt:lpstr>
      <vt:lpstr>Slide 16</vt:lpstr>
      <vt:lpstr>KONVERGENSI</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Guest</dc:creator>
  <cp:lastModifiedBy> </cp:lastModifiedBy>
  <cp:revision>104</cp:revision>
  <dcterms:created xsi:type="dcterms:W3CDTF">2007-05-31T04:58:43Z</dcterms:created>
  <dcterms:modified xsi:type="dcterms:W3CDTF">2010-03-19T07:55:30Z</dcterms:modified>
</cp:coreProperties>
</file>