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112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9AA4C4-0198-4E26-9FD6-153C203BAA37}" type="datetimeFigureOut">
              <a:rPr lang="en-US" smtClean="0"/>
              <a:t>10/18/2009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9AA4C4-0198-4E26-9FD6-153C203BAA37}" type="datetimeFigureOut">
              <a:rPr lang="en-US" smtClean="0"/>
              <a:t>10/18/2009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9AA4C4-0198-4E26-9FD6-153C203BAA37}" type="datetimeFigureOut">
              <a:rPr lang="en-US" smtClean="0"/>
              <a:t>10/18/2009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9AA4C4-0198-4E26-9FD6-153C203BAA37}" type="datetimeFigureOut">
              <a:rPr lang="en-US" smtClean="0"/>
              <a:t>10/18/2009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9AA4C4-0198-4E26-9FD6-153C203BAA37}" type="datetimeFigureOut">
              <a:rPr lang="en-US" smtClean="0"/>
              <a:t>10/18/2009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9AA4C4-0198-4E26-9FD6-153C203BAA37}" type="datetimeFigureOut">
              <a:rPr lang="en-US" smtClean="0"/>
              <a:t>10/18/2009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AA4C4-0198-4E26-9FD6-153C203BAA37}" type="datetimeFigureOut">
              <a:rPr lang="en-US" smtClean="0"/>
              <a:t>10/18/2009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9AA4C4-0198-4E26-9FD6-153C203BAA37}" type="datetimeFigureOut">
              <a:rPr lang="en-US" smtClean="0"/>
              <a:t>10/18/2009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9AA4C4-0198-4E26-9FD6-153C203BAA37}" type="datetimeFigureOut">
              <a:rPr lang="en-US" smtClean="0"/>
              <a:t>10/18/2009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9AA4C4-0198-4E26-9FD6-153C203BAA37}" type="datetimeFigureOut">
              <a:rPr lang="en-US" smtClean="0"/>
              <a:t>10/18/2009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9AA4C4-0198-4E26-9FD6-153C203BAA37}" type="datetimeFigureOut">
              <a:rPr lang="en-US" smtClean="0"/>
              <a:t>10/18/2009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C8928-516C-4335-A1FB-7F2021D50BC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AA4C4-0198-4E26-9FD6-153C203BAA37}" type="datetimeFigureOut">
              <a:rPr lang="en-US" smtClean="0"/>
              <a:t>10/18/2009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3C8928-516C-4335-A1FB-7F2021D50BC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720975"/>
            <a:ext cx="9144000" cy="1470025"/>
          </a:xfrm>
        </p:spPr>
        <p:txBody>
          <a:bodyPr>
            <a:normAutofit fontScale="90000"/>
          </a:bodyPr>
          <a:lstStyle/>
          <a:p>
            <a:r>
              <a:rPr lang="en-US" b="1" dirty="0" smtClean="0">
                <a:latin typeface="Arial" pitchFamily="34" charset="0"/>
                <a:cs typeface="Arial" pitchFamily="34" charset="0"/>
              </a:rPr>
              <a:t>STRATEGI</a:t>
            </a:r>
            <a:br>
              <a:rPr lang="en-US" b="1" dirty="0" smtClean="0">
                <a:latin typeface="Arial" pitchFamily="34" charset="0"/>
                <a:cs typeface="Arial" pitchFamily="34" charset="0"/>
              </a:rPr>
            </a:br>
            <a:r>
              <a:rPr lang="en-US" b="1" dirty="0" smtClean="0">
                <a:latin typeface="Arial" pitchFamily="34" charset="0"/>
                <a:cs typeface="Arial" pitchFamily="34" charset="0"/>
              </a:rPr>
              <a:t>PENGEMBANGAN E-GOVERMENT </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914400"/>
            <a:ext cx="8686800" cy="5615704"/>
          </a:xfrm>
          <a:prstGeom prst="rect">
            <a:avLst/>
          </a:prstGeom>
        </p:spPr>
        <p:txBody>
          <a:bodyPr wrap="square">
            <a:spAutoFit/>
          </a:bodyPr>
          <a:lstStyle/>
          <a:p>
            <a:pPr algn="just">
              <a:lnSpc>
                <a:spcPct val="150000"/>
              </a:lnSpc>
            </a:pPr>
            <a:r>
              <a:rPr lang="en-US" sz="2200" dirty="0" err="1" smtClean="0">
                <a:latin typeface="Arial" pitchFamily="34" charset="0"/>
                <a:cs typeface="Arial" pitchFamily="34" charset="0"/>
              </a:rPr>
              <a:t>Masyarakat</a:t>
            </a:r>
            <a:r>
              <a:rPr lang="en-US" sz="2200" dirty="0" smtClean="0">
                <a:latin typeface="Arial" pitchFamily="34" charset="0"/>
                <a:cs typeface="Arial" pitchFamily="34" charset="0"/>
              </a:rPr>
              <a:t> </a:t>
            </a:r>
            <a:r>
              <a:rPr lang="en-US" sz="2200" dirty="0" err="1">
                <a:latin typeface="Arial" pitchFamily="34" charset="0"/>
                <a:cs typeface="Arial" pitchFamily="34" charset="0"/>
              </a:rPr>
              <a:t>mengharapkan</a:t>
            </a:r>
            <a:r>
              <a:rPr lang="en-US" sz="2200" dirty="0">
                <a:latin typeface="Arial" pitchFamily="34" charset="0"/>
                <a:cs typeface="Arial" pitchFamily="34" charset="0"/>
              </a:rPr>
              <a:t> </a:t>
            </a:r>
            <a:r>
              <a:rPr lang="en-US" sz="2200" dirty="0" err="1">
                <a:latin typeface="Arial" pitchFamily="34" charset="0"/>
                <a:cs typeface="Arial" pitchFamily="34" charset="0"/>
              </a:rPr>
              <a:t>layanan</a:t>
            </a:r>
            <a:r>
              <a:rPr lang="en-US" sz="2200" dirty="0">
                <a:latin typeface="Arial" pitchFamily="34" charset="0"/>
                <a:cs typeface="Arial" pitchFamily="34" charset="0"/>
              </a:rPr>
              <a:t> </a:t>
            </a:r>
            <a:r>
              <a:rPr lang="en-US" sz="2200" dirty="0" err="1">
                <a:latin typeface="Arial" pitchFamily="34" charset="0"/>
                <a:cs typeface="Arial" pitchFamily="34" charset="0"/>
              </a:rPr>
              <a:t>publik</a:t>
            </a:r>
            <a:r>
              <a:rPr lang="en-US" sz="2200" dirty="0">
                <a:latin typeface="Arial" pitchFamily="34" charset="0"/>
                <a:cs typeface="Arial" pitchFamily="34" charset="0"/>
              </a:rPr>
              <a:t> yang </a:t>
            </a:r>
            <a:r>
              <a:rPr lang="en-US" sz="2200" dirty="0" err="1">
                <a:latin typeface="Arial" pitchFamily="34" charset="0"/>
                <a:cs typeface="Arial" pitchFamily="34" charset="0"/>
              </a:rPr>
              <a:t>terintegrasi</a:t>
            </a:r>
            <a:r>
              <a:rPr lang="en-US" sz="2200" dirty="0">
                <a:latin typeface="Arial" pitchFamily="34" charset="0"/>
                <a:cs typeface="Arial" pitchFamily="34" charset="0"/>
              </a:rPr>
              <a:t> </a:t>
            </a:r>
            <a:r>
              <a:rPr lang="en-US" sz="2200" dirty="0" err="1">
                <a:latin typeface="Arial" pitchFamily="34" charset="0"/>
                <a:cs typeface="Arial" pitchFamily="34" charset="0"/>
              </a:rPr>
              <a:t>tidak</a:t>
            </a:r>
            <a:r>
              <a:rPr lang="en-US" sz="2200" dirty="0">
                <a:latin typeface="Arial" pitchFamily="34" charset="0"/>
                <a:cs typeface="Arial" pitchFamily="34" charset="0"/>
              </a:rPr>
              <a:t> </a:t>
            </a:r>
            <a:r>
              <a:rPr lang="en-US" sz="2200" dirty="0" err="1">
                <a:latin typeface="Arial" pitchFamily="34" charset="0"/>
                <a:cs typeface="Arial" pitchFamily="34" charset="0"/>
              </a:rPr>
              <a:t>tersekat-sekat</a:t>
            </a:r>
            <a:r>
              <a:rPr lang="en-US" sz="2200" dirty="0">
                <a:latin typeface="Arial" pitchFamily="34" charset="0"/>
                <a:cs typeface="Arial" pitchFamily="34" charset="0"/>
              </a:rPr>
              <a:t> </a:t>
            </a:r>
            <a:r>
              <a:rPr lang="en-US" sz="2200" dirty="0" err="1">
                <a:latin typeface="Arial" pitchFamily="34" charset="0"/>
                <a:cs typeface="Arial" pitchFamily="34" charset="0"/>
              </a:rPr>
              <a:t>oleh</a:t>
            </a:r>
            <a:r>
              <a:rPr lang="en-US" sz="2200" dirty="0">
                <a:latin typeface="Arial" pitchFamily="34" charset="0"/>
                <a:cs typeface="Arial" pitchFamily="34" charset="0"/>
              </a:rPr>
              <a:t> </a:t>
            </a:r>
            <a:r>
              <a:rPr lang="en-US" sz="2200" dirty="0" err="1">
                <a:latin typeface="Arial" pitchFamily="34" charset="0"/>
                <a:cs typeface="Arial" pitchFamily="34" charset="0"/>
              </a:rPr>
              <a:t>batasan</a:t>
            </a:r>
            <a:r>
              <a:rPr lang="en-US" sz="2200" dirty="0">
                <a:latin typeface="Arial" pitchFamily="34" charset="0"/>
                <a:cs typeface="Arial" pitchFamily="34" charset="0"/>
              </a:rPr>
              <a:t> </a:t>
            </a:r>
            <a:r>
              <a:rPr lang="en-US" sz="2200" dirty="0" err="1">
                <a:latin typeface="Arial" pitchFamily="34" charset="0"/>
                <a:cs typeface="Arial" pitchFamily="34" charset="0"/>
              </a:rPr>
              <a:t>organisasi</a:t>
            </a:r>
            <a:r>
              <a:rPr lang="en-US" sz="2200" dirty="0">
                <a:latin typeface="Arial" pitchFamily="34" charset="0"/>
                <a:cs typeface="Arial" pitchFamily="34" charset="0"/>
              </a:rPr>
              <a:t> </a:t>
            </a:r>
            <a:r>
              <a:rPr lang="en-US" sz="2200" dirty="0" err="1">
                <a:latin typeface="Arial" pitchFamily="34" charset="0"/>
                <a:cs typeface="Arial" pitchFamily="34" charset="0"/>
              </a:rPr>
              <a:t>dan</a:t>
            </a:r>
            <a:r>
              <a:rPr lang="en-US" sz="2200" dirty="0">
                <a:latin typeface="Arial" pitchFamily="34" charset="0"/>
                <a:cs typeface="Arial" pitchFamily="34" charset="0"/>
              </a:rPr>
              <a:t> </a:t>
            </a:r>
            <a:r>
              <a:rPr lang="en-US" sz="2200" dirty="0" err="1">
                <a:latin typeface="Arial" pitchFamily="34" charset="0"/>
                <a:cs typeface="Arial" pitchFamily="34" charset="0"/>
              </a:rPr>
              <a:t>kewenangan</a:t>
            </a:r>
            <a:r>
              <a:rPr lang="en-US" sz="2200" dirty="0">
                <a:latin typeface="Arial" pitchFamily="34" charset="0"/>
                <a:cs typeface="Arial" pitchFamily="34" charset="0"/>
              </a:rPr>
              <a:t> </a:t>
            </a:r>
            <a:r>
              <a:rPr lang="en-US" sz="2200" dirty="0" err="1">
                <a:latin typeface="Arial" pitchFamily="34" charset="0"/>
                <a:cs typeface="Arial" pitchFamily="34" charset="0"/>
              </a:rPr>
              <a:t>birokrasi</a:t>
            </a:r>
            <a:r>
              <a:rPr lang="en-US" sz="2200" dirty="0">
                <a:latin typeface="Arial" pitchFamily="34" charset="0"/>
                <a:cs typeface="Arial" pitchFamily="34" charset="0"/>
              </a:rPr>
              <a:t>. </a:t>
            </a:r>
            <a:r>
              <a:rPr lang="en-US" sz="2200" dirty="0" err="1">
                <a:latin typeface="Arial" pitchFamily="34" charset="0"/>
                <a:cs typeface="Arial" pitchFamily="34" charset="0"/>
              </a:rPr>
              <a:t>Dunia</a:t>
            </a:r>
            <a:r>
              <a:rPr lang="en-US" sz="2200" dirty="0">
                <a:latin typeface="Arial" pitchFamily="34" charset="0"/>
                <a:cs typeface="Arial" pitchFamily="34" charset="0"/>
              </a:rPr>
              <a:t> </a:t>
            </a:r>
            <a:r>
              <a:rPr lang="en-US" sz="2200" dirty="0" err="1">
                <a:latin typeface="Arial" pitchFamily="34" charset="0"/>
                <a:cs typeface="Arial" pitchFamily="34" charset="0"/>
              </a:rPr>
              <a:t>usaha</a:t>
            </a:r>
            <a:r>
              <a:rPr lang="en-US" sz="2200" dirty="0">
                <a:latin typeface="Arial" pitchFamily="34" charset="0"/>
                <a:cs typeface="Arial" pitchFamily="34" charset="0"/>
              </a:rPr>
              <a:t> </a:t>
            </a:r>
            <a:r>
              <a:rPr lang="en-US" sz="2200" dirty="0" err="1">
                <a:latin typeface="Arial" pitchFamily="34" charset="0"/>
                <a:cs typeface="Arial" pitchFamily="34" charset="0"/>
              </a:rPr>
              <a:t>memerlukan</a:t>
            </a:r>
            <a:r>
              <a:rPr lang="en-US" sz="2200" dirty="0">
                <a:latin typeface="Arial" pitchFamily="34" charset="0"/>
                <a:cs typeface="Arial" pitchFamily="34" charset="0"/>
              </a:rPr>
              <a:t> </a:t>
            </a:r>
            <a:r>
              <a:rPr lang="en-US" sz="2200" dirty="0" err="1">
                <a:latin typeface="Arial" pitchFamily="34" charset="0"/>
                <a:cs typeface="Arial" pitchFamily="34" charset="0"/>
              </a:rPr>
              <a:t>informasi</a:t>
            </a:r>
            <a:r>
              <a:rPr lang="en-US" sz="2200" dirty="0">
                <a:latin typeface="Arial" pitchFamily="34" charset="0"/>
                <a:cs typeface="Arial" pitchFamily="34" charset="0"/>
              </a:rPr>
              <a:t> </a:t>
            </a:r>
            <a:r>
              <a:rPr lang="en-US" sz="2200" dirty="0" err="1">
                <a:latin typeface="Arial" pitchFamily="34" charset="0"/>
                <a:cs typeface="Arial" pitchFamily="34" charset="0"/>
              </a:rPr>
              <a:t>dan</a:t>
            </a:r>
            <a:r>
              <a:rPr lang="en-US" sz="2200" dirty="0">
                <a:latin typeface="Arial" pitchFamily="34" charset="0"/>
                <a:cs typeface="Arial" pitchFamily="34" charset="0"/>
              </a:rPr>
              <a:t> </a:t>
            </a:r>
            <a:r>
              <a:rPr lang="en-US" sz="2200" dirty="0" err="1">
                <a:latin typeface="Arial" pitchFamily="34" charset="0"/>
                <a:cs typeface="Arial" pitchFamily="34" charset="0"/>
              </a:rPr>
              <a:t>dukungan</a:t>
            </a:r>
            <a:r>
              <a:rPr lang="en-US" sz="2200" dirty="0">
                <a:latin typeface="Arial" pitchFamily="34" charset="0"/>
                <a:cs typeface="Arial" pitchFamily="34" charset="0"/>
              </a:rPr>
              <a:t> </a:t>
            </a:r>
            <a:r>
              <a:rPr lang="en-US" sz="2200" dirty="0" err="1">
                <a:latin typeface="Arial" pitchFamily="34" charset="0"/>
                <a:cs typeface="Arial" pitchFamily="34" charset="0"/>
              </a:rPr>
              <a:t>interaktif</a:t>
            </a:r>
            <a:r>
              <a:rPr lang="en-US" sz="2200" dirty="0">
                <a:latin typeface="Arial" pitchFamily="34" charset="0"/>
                <a:cs typeface="Arial" pitchFamily="34" charset="0"/>
              </a:rPr>
              <a:t> </a:t>
            </a:r>
            <a:r>
              <a:rPr lang="en-US" sz="2200" dirty="0" err="1">
                <a:latin typeface="Arial" pitchFamily="34" charset="0"/>
                <a:cs typeface="Arial" pitchFamily="34" charset="0"/>
              </a:rPr>
              <a:t>dari</a:t>
            </a:r>
            <a:r>
              <a:rPr lang="en-US" sz="2200" dirty="0">
                <a:latin typeface="Arial" pitchFamily="34" charset="0"/>
                <a:cs typeface="Arial" pitchFamily="34" charset="0"/>
              </a:rPr>
              <a:t> </a:t>
            </a:r>
            <a:r>
              <a:rPr lang="en-US" sz="2200" dirty="0" err="1">
                <a:latin typeface="Arial" pitchFamily="34" charset="0"/>
                <a:cs typeface="Arial" pitchFamily="34" charset="0"/>
              </a:rPr>
              <a:t>pemerintah</a:t>
            </a:r>
            <a:r>
              <a:rPr lang="en-US" sz="2200" dirty="0">
                <a:latin typeface="Arial" pitchFamily="34" charset="0"/>
                <a:cs typeface="Arial" pitchFamily="34" charset="0"/>
              </a:rPr>
              <a:t> </a:t>
            </a:r>
            <a:r>
              <a:rPr lang="en-US" sz="2200" dirty="0" err="1">
                <a:latin typeface="Arial" pitchFamily="34" charset="0"/>
                <a:cs typeface="Arial" pitchFamily="34" charset="0"/>
              </a:rPr>
              <a:t>untuk</a:t>
            </a:r>
            <a:r>
              <a:rPr lang="en-US" sz="2200" dirty="0">
                <a:latin typeface="Arial" pitchFamily="34" charset="0"/>
                <a:cs typeface="Arial" pitchFamily="34" charset="0"/>
              </a:rPr>
              <a:t> </a:t>
            </a:r>
            <a:r>
              <a:rPr lang="en-US" sz="2200" dirty="0" err="1">
                <a:latin typeface="Arial" pitchFamily="34" charset="0"/>
                <a:cs typeface="Arial" pitchFamily="34" charset="0"/>
              </a:rPr>
              <a:t>dapat</a:t>
            </a:r>
            <a:r>
              <a:rPr lang="en-US" sz="2200" dirty="0">
                <a:latin typeface="Arial" pitchFamily="34" charset="0"/>
                <a:cs typeface="Arial" pitchFamily="34" charset="0"/>
              </a:rPr>
              <a:t> </a:t>
            </a:r>
            <a:r>
              <a:rPr lang="en-US" sz="2200" dirty="0" err="1">
                <a:latin typeface="Arial" pitchFamily="34" charset="0"/>
                <a:cs typeface="Arial" pitchFamily="34" charset="0"/>
              </a:rPr>
              <a:t>menjawab</a:t>
            </a:r>
            <a:r>
              <a:rPr lang="en-US" sz="2200" dirty="0">
                <a:latin typeface="Arial" pitchFamily="34" charset="0"/>
                <a:cs typeface="Arial" pitchFamily="34" charset="0"/>
              </a:rPr>
              <a:t> </a:t>
            </a:r>
            <a:r>
              <a:rPr lang="en-US" sz="2200" dirty="0" err="1">
                <a:latin typeface="Arial" pitchFamily="34" charset="0"/>
                <a:cs typeface="Arial" pitchFamily="34" charset="0"/>
              </a:rPr>
              <a:t>perubahan</a:t>
            </a:r>
            <a:r>
              <a:rPr lang="en-US" sz="2200" dirty="0">
                <a:latin typeface="Arial" pitchFamily="34" charset="0"/>
                <a:cs typeface="Arial" pitchFamily="34" charset="0"/>
              </a:rPr>
              <a:t> </a:t>
            </a:r>
            <a:r>
              <a:rPr lang="en-US" sz="2200" dirty="0" err="1">
                <a:latin typeface="Arial" pitchFamily="34" charset="0"/>
                <a:cs typeface="Arial" pitchFamily="34" charset="0"/>
              </a:rPr>
              <a:t>pasar</a:t>
            </a:r>
            <a:r>
              <a:rPr lang="en-US" sz="2200" dirty="0">
                <a:latin typeface="Arial" pitchFamily="34" charset="0"/>
                <a:cs typeface="Arial" pitchFamily="34" charset="0"/>
              </a:rPr>
              <a:t> </a:t>
            </a:r>
            <a:r>
              <a:rPr lang="en-US" sz="2200" dirty="0" err="1">
                <a:latin typeface="Arial" pitchFamily="34" charset="0"/>
                <a:cs typeface="Arial" pitchFamily="34" charset="0"/>
              </a:rPr>
              <a:t>dan</a:t>
            </a:r>
            <a:r>
              <a:rPr lang="en-US" sz="2200" dirty="0">
                <a:latin typeface="Arial" pitchFamily="34" charset="0"/>
                <a:cs typeface="Arial" pitchFamily="34" charset="0"/>
              </a:rPr>
              <a:t> </a:t>
            </a:r>
            <a:r>
              <a:rPr lang="en-US" sz="2200" dirty="0" err="1">
                <a:latin typeface="Arial" pitchFamily="34" charset="0"/>
                <a:cs typeface="Arial" pitchFamily="34" charset="0"/>
              </a:rPr>
              <a:t>tantangan</a:t>
            </a:r>
            <a:r>
              <a:rPr lang="en-US" sz="2200" dirty="0">
                <a:latin typeface="Arial" pitchFamily="34" charset="0"/>
                <a:cs typeface="Arial" pitchFamily="34" charset="0"/>
              </a:rPr>
              <a:t> </a:t>
            </a:r>
            <a:r>
              <a:rPr lang="en-US" sz="2200" dirty="0" err="1">
                <a:latin typeface="Arial" pitchFamily="34" charset="0"/>
                <a:cs typeface="Arial" pitchFamily="34" charset="0"/>
              </a:rPr>
              <a:t>persaingan</a:t>
            </a:r>
            <a:r>
              <a:rPr lang="en-US" sz="2200" dirty="0">
                <a:latin typeface="Arial" pitchFamily="34" charset="0"/>
                <a:cs typeface="Arial" pitchFamily="34" charset="0"/>
              </a:rPr>
              <a:t> global </a:t>
            </a:r>
            <a:r>
              <a:rPr lang="en-US" sz="2200" dirty="0" err="1">
                <a:latin typeface="Arial" pitchFamily="34" charset="0"/>
                <a:cs typeface="Arial" pitchFamily="34" charset="0"/>
              </a:rPr>
              <a:t>secara</a:t>
            </a:r>
            <a:r>
              <a:rPr lang="en-US" sz="2200" dirty="0">
                <a:latin typeface="Arial" pitchFamily="34" charset="0"/>
                <a:cs typeface="Arial" pitchFamily="34" charset="0"/>
              </a:rPr>
              <a:t> </a:t>
            </a:r>
            <a:r>
              <a:rPr lang="en-US" sz="2200" dirty="0" err="1">
                <a:latin typeface="Arial" pitchFamily="34" charset="0"/>
                <a:cs typeface="Arial" pitchFamily="34" charset="0"/>
              </a:rPr>
              <a:t>cepat</a:t>
            </a:r>
            <a:r>
              <a:rPr lang="en-US" sz="2200" dirty="0">
                <a:latin typeface="Arial" pitchFamily="34" charset="0"/>
                <a:cs typeface="Arial" pitchFamily="34" charset="0"/>
              </a:rPr>
              <a:t>. </a:t>
            </a:r>
            <a:r>
              <a:rPr lang="en-US" sz="2200" dirty="0" err="1">
                <a:latin typeface="Arial" pitchFamily="34" charset="0"/>
                <a:cs typeface="Arial" pitchFamily="34" charset="0"/>
              </a:rPr>
              <a:t>Kelancaran</a:t>
            </a:r>
            <a:r>
              <a:rPr lang="en-US" sz="2200" dirty="0">
                <a:latin typeface="Arial" pitchFamily="34" charset="0"/>
                <a:cs typeface="Arial" pitchFamily="34" charset="0"/>
              </a:rPr>
              <a:t> </a:t>
            </a:r>
            <a:r>
              <a:rPr lang="en-US" sz="2200" dirty="0" err="1">
                <a:latin typeface="Arial" pitchFamily="34" charset="0"/>
                <a:cs typeface="Arial" pitchFamily="34" charset="0"/>
              </a:rPr>
              <a:t>arus</a:t>
            </a:r>
            <a:r>
              <a:rPr lang="en-US" sz="2200" dirty="0">
                <a:latin typeface="Arial" pitchFamily="34" charset="0"/>
                <a:cs typeface="Arial" pitchFamily="34" charset="0"/>
              </a:rPr>
              <a:t> </a:t>
            </a:r>
            <a:r>
              <a:rPr lang="en-US" sz="2200" dirty="0" err="1">
                <a:latin typeface="Arial" pitchFamily="34" charset="0"/>
                <a:cs typeface="Arial" pitchFamily="34" charset="0"/>
              </a:rPr>
              <a:t>informasi</a:t>
            </a:r>
            <a:r>
              <a:rPr lang="en-US" sz="2200" dirty="0">
                <a:latin typeface="Arial" pitchFamily="34" charset="0"/>
                <a:cs typeface="Arial" pitchFamily="34" charset="0"/>
              </a:rPr>
              <a:t> </a:t>
            </a:r>
            <a:r>
              <a:rPr lang="en-US" sz="2200" dirty="0" err="1">
                <a:latin typeface="Arial" pitchFamily="34" charset="0"/>
                <a:cs typeface="Arial" pitchFamily="34" charset="0"/>
              </a:rPr>
              <a:t>untuk</a:t>
            </a:r>
            <a:r>
              <a:rPr lang="en-US" sz="2200" dirty="0">
                <a:latin typeface="Arial" pitchFamily="34" charset="0"/>
                <a:cs typeface="Arial" pitchFamily="34" charset="0"/>
              </a:rPr>
              <a:t> </a:t>
            </a:r>
            <a:r>
              <a:rPr lang="en-US" sz="2200" dirty="0" err="1">
                <a:latin typeface="Arial" pitchFamily="34" charset="0"/>
                <a:cs typeface="Arial" pitchFamily="34" charset="0"/>
              </a:rPr>
              <a:t>menunjang</a:t>
            </a:r>
            <a:r>
              <a:rPr lang="en-US" sz="2200" dirty="0">
                <a:latin typeface="Arial" pitchFamily="34" charset="0"/>
                <a:cs typeface="Arial" pitchFamily="34" charset="0"/>
              </a:rPr>
              <a:t> </a:t>
            </a:r>
            <a:r>
              <a:rPr lang="en-US" sz="2200" dirty="0" err="1">
                <a:latin typeface="Arial" pitchFamily="34" charset="0"/>
                <a:cs typeface="Arial" pitchFamily="34" charset="0"/>
              </a:rPr>
              <a:t>hubungan</a:t>
            </a:r>
            <a:r>
              <a:rPr lang="en-US" sz="2200" dirty="0">
                <a:latin typeface="Arial" pitchFamily="34" charset="0"/>
                <a:cs typeface="Arial" pitchFamily="34" charset="0"/>
              </a:rPr>
              <a:t> </a:t>
            </a:r>
            <a:r>
              <a:rPr lang="en-US" sz="2200" dirty="0" err="1">
                <a:latin typeface="Arial" pitchFamily="34" charset="0"/>
                <a:cs typeface="Arial" pitchFamily="34" charset="0"/>
              </a:rPr>
              <a:t>dengan</a:t>
            </a:r>
            <a:r>
              <a:rPr lang="en-US" sz="2200" dirty="0">
                <a:latin typeface="Arial" pitchFamily="34" charset="0"/>
                <a:cs typeface="Arial" pitchFamily="34" charset="0"/>
              </a:rPr>
              <a:t> </a:t>
            </a:r>
            <a:r>
              <a:rPr lang="en-US" sz="2200" dirty="0" err="1">
                <a:latin typeface="Arial" pitchFamily="34" charset="0"/>
                <a:cs typeface="Arial" pitchFamily="34" charset="0"/>
              </a:rPr>
              <a:t>lembaga-lembaga</a:t>
            </a:r>
            <a:r>
              <a:rPr lang="en-US" sz="2200" dirty="0">
                <a:latin typeface="Arial" pitchFamily="34" charset="0"/>
                <a:cs typeface="Arial" pitchFamily="34" charset="0"/>
              </a:rPr>
              <a:t> </a:t>
            </a:r>
            <a:r>
              <a:rPr lang="en-US" sz="2200" dirty="0" err="1">
                <a:latin typeface="Arial" pitchFamily="34" charset="0"/>
                <a:cs typeface="Arial" pitchFamily="34" charset="0"/>
              </a:rPr>
              <a:t>negara</a:t>
            </a:r>
            <a:r>
              <a:rPr lang="en-US" sz="2200" dirty="0">
                <a:latin typeface="Arial" pitchFamily="34" charset="0"/>
                <a:cs typeface="Arial" pitchFamily="34" charset="0"/>
              </a:rPr>
              <a:t>, </a:t>
            </a:r>
            <a:r>
              <a:rPr lang="en-US" sz="2200" dirty="0" err="1">
                <a:latin typeface="Arial" pitchFamily="34" charset="0"/>
                <a:cs typeface="Arial" pitchFamily="34" charset="0"/>
              </a:rPr>
              <a:t>serta</a:t>
            </a:r>
            <a:r>
              <a:rPr lang="en-US" sz="2200" dirty="0">
                <a:latin typeface="Arial" pitchFamily="34" charset="0"/>
                <a:cs typeface="Arial" pitchFamily="34" charset="0"/>
              </a:rPr>
              <a:t> </a:t>
            </a:r>
            <a:r>
              <a:rPr lang="en-US" sz="2200" dirty="0" err="1">
                <a:latin typeface="Arial" pitchFamily="34" charset="0"/>
                <a:cs typeface="Arial" pitchFamily="34" charset="0"/>
              </a:rPr>
              <a:t>untuk</a:t>
            </a:r>
            <a:r>
              <a:rPr lang="en-US" sz="2200" dirty="0">
                <a:latin typeface="Arial" pitchFamily="34" charset="0"/>
                <a:cs typeface="Arial" pitchFamily="34" charset="0"/>
              </a:rPr>
              <a:t> </a:t>
            </a:r>
            <a:r>
              <a:rPr lang="en-US" sz="2200" dirty="0" err="1">
                <a:latin typeface="Arial" pitchFamily="34" charset="0"/>
                <a:cs typeface="Arial" pitchFamily="34" charset="0"/>
              </a:rPr>
              <a:t>menstimulasi</a:t>
            </a:r>
            <a:r>
              <a:rPr lang="en-US" sz="2200" dirty="0">
                <a:latin typeface="Arial" pitchFamily="34" charset="0"/>
                <a:cs typeface="Arial" pitchFamily="34" charset="0"/>
              </a:rPr>
              <a:t> </a:t>
            </a:r>
            <a:r>
              <a:rPr lang="en-US" sz="2200" dirty="0" err="1">
                <a:latin typeface="Arial" pitchFamily="34" charset="0"/>
                <a:cs typeface="Arial" pitchFamily="34" charset="0"/>
              </a:rPr>
              <a:t>partisipasi</a:t>
            </a:r>
            <a:r>
              <a:rPr lang="en-US" sz="2200" dirty="0">
                <a:latin typeface="Arial" pitchFamily="34" charset="0"/>
                <a:cs typeface="Arial" pitchFamily="34" charset="0"/>
              </a:rPr>
              <a:t> </a:t>
            </a:r>
            <a:r>
              <a:rPr lang="en-US" sz="2200" dirty="0" err="1">
                <a:latin typeface="Arial" pitchFamily="34" charset="0"/>
                <a:cs typeface="Arial" pitchFamily="34" charset="0"/>
              </a:rPr>
              <a:t>masyarakat</a:t>
            </a:r>
            <a:r>
              <a:rPr lang="en-US" sz="2200" dirty="0">
                <a:latin typeface="Arial" pitchFamily="34" charset="0"/>
                <a:cs typeface="Arial" pitchFamily="34" charset="0"/>
              </a:rPr>
              <a:t> </a:t>
            </a:r>
            <a:r>
              <a:rPr lang="en-US" sz="2200" dirty="0" err="1">
                <a:latin typeface="Arial" pitchFamily="34" charset="0"/>
                <a:cs typeface="Arial" pitchFamily="34" charset="0"/>
              </a:rPr>
              <a:t>merupakan</a:t>
            </a:r>
            <a:r>
              <a:rPr lang="en-US" sz="2200" dirty="0">
                <a:latin typeface="Arial" pitchFamily="34" charset="0"/>
                <a:cs typeface="Arial" pitchFamily="34" charset="0"/>
              </a:rPr>
              <a:t> </a:t>
            </a:r>
            <a:r>
              <a:rPr lang="en-US" sz="2200" dirty="0" err="1">
                <a:latin typeface="Arial" pitchFamily="34" charset="0"/>
                <a:cs typeface="Arial" pitchFamily="34" charset="0"/>
              </a:rPr>
              <a:t>faktor</a:t>
            </a:r>
            <a:r>
              <a:rPr lang="en-US" sz="2200" dirty="0">
                <a:latin typeface="Arial" pitchFamily="34" charset="0"/>
                <a:cs typeface="Arial" pitchFamily="34" charset="0"/>
              </a:rPr>
              <a:t> </a:t>
            </a:r>
            <a:r>
              <a:rPr lang="en-US" sz="2200" dirty="0" err="1">
                <a:latin typeface="Arial" pitchFamily="34" charset="0"/>
                <a:cs typeface="Arial" pitchFamily="34" charset="0"/>
              </a:rPr>
              <a:t>penting</a:t>
            </a:r>
            <a:r>
              <a:rPr lang="en-US" sz="2200" dirty="0">
                <a:latin typeface="Arial" pitchFamily="34" charset="0"/>
                <a:cs typeface="Arial" pitchFamily="34" charset="0"/>
              </a:rPr>
              <a:t> </a:t>
            </a:r>
            <a:r>
              <a:rPr lang="en-US" sz="2200" dirty="0" err="1">
                <a:latin typeface="Arial" pitchFamily="34" charset="0"/>
                <a:cs typeface="Arial" pitchFamily="34" charset="0"/>
              </a:rPr>
              <a:t>dalam</a:t>
            </a:r>
            <a:r>
              <a:rPr lang="en-US" sz="2200" dirty="0">
                <a:latin typeface="Arial" pitchFamily="34" charset="0"/>
                <a:cs typeface="Arial" pitchFamily="34" charset="0"/>
              </a:rPr>
              <a:t> </a:t>
            </a:r>
            <a:r>
              <a:rPr lang="en-US" sz="2200" dirty="0" err="1">
                <a:latin typeface="Arial" pitchFamily="34" charset="0"/>
                <a:cs typeface="Arial" pitchFamily="34" charset="0"/>
              </a:rPr>
              <a:t>pembentukan</a:t>
            </a:r>
            <a:r>
              <a:rPr lang="en-US" sz="2200" dirty="0">
                <a:latin typeface="Arial" pitchFamily="34" charset="0"/>
                <a:cs typeface="Arial" pitchFamily="34" charset="0"/>
              </a:rPr>
              <a:t> </a:t>
            </a:r>
            <a:r>
              <a:rPr lang="en-US" sz="2200" dirty="0" err="1">
                <a:latin typeface="Arial" pitchFamily="34" charset="0"/>
                <a:cs typeface="Arial" pitchFamily="34" charset="0"/>
              </a:rPr>
              <a:t>kebijakan</a:t>
            </a:r>
            <a:r>
              <a:rPr lang="en-US" sz="2200" dirty="0">
                <a:latin typeface="Arial" pitchFamily="34" charset="0"/>
                <a:cs typeface="Arial" pitchFamily="34" charset="0"/>
              </a:rPr>
              <a:t> </a:t>
            </a:r>
            <a:r>
              <a:rPr lang="en-US" sz="2200" dirty="0" err="1">
                <a:latin typeface="Arial" pitchFamily="34" charset="0"/>
                <a:cs typeface="Arial" pitchFamily="34" charset="0"/>
              </a:rPr>
              <a:t>negara</a:t>
            </a:r>
            <a:r>
              <a:rPr lang="en-US" sz="2200" dirty="0">
                <a:latin typeface="Arial" pitchFamily="34" charset="0"/>
                <a:cs typeface="Arial" pitchFamily="34" charset="0"/>
              </a:rPr>
              <a:t> yang </a:t>
            </a:r>
            <a:r>
              <a:rPr lang="en-US" sz="2200" dirty="0" err="1">
                <a:latin typeface="Arial" pitchFamily="34" charset="0"/>
                <a:cs typeface="Arial" pitchFamily="34" charset="0"/>
              </a:rPr>
              <a:t>baik</a:t>
            </a:r>
            <a:r>
              <a:rPr lang="en-US" sz="2200" dirty="0">
                <a:latin typeface="Arial" pitchFamily="34" charset="0"/>
                <a:cs typeface="Arial" pitchFamily="34" charset="0"/>
              </a:rPr>
              <a:t>. </a:t>
            </a:r>
            <a:r>
              <a:rPr lang="en-US" sz="2200" dirty="0" err="1">
                <a:latin typeface="Arial" pitchFamily="34" charset="0"/>
                <a:cs typeface="Arial" pitchFamily="34" charset="0"/>
              </a:rPr>
              <a:t>Oleh</a:t>
            </a:r>
            <a:r>
              <a:rPr lang="en-US" sz="2200" dirty="0">
                <a:latin typeface="Arial" pitchFamily="34" charset="0"/>
                <a:cs typeface="Arial" pitchFamily="34" charset="0"/>
              </a:rPr>
              <a:t> </a:t>
            </a:r>
            <a:r>
              <a:rPr lang="en-US" sz="2200" dirty="0" err="1">
                <a:latin typeface="Arial" pitchFamily="34" charset="0"/>
                <a:cs typeface="Arial" pitchFamily="34" charset="0"/>
              </a:rPr>
              <a:t>karena</a:t>
            </a:r>
            <a:r>
              <a:rPr lang="en-US" sz="2200" dirty="0">
                <a:latin typeface="Arial" pitchFamily="34" charset="0"/>
                <a:cs typeface="Arial" pitchFamily="34" charset="0"/>
              </a:rPr>
              <a:t> </a:t>
            </a:r>
            <a:r>
              <a:rPr lang="en-US" sz="2200" dirty="0" err="1">
                <a:latin typeface="Arial" pitchFamily="34" charset="0"/>
                <a:cs typeface="Arial" pitchFamily="34" charset="0"/>
              </a:rPr>
              <a:t>itu</a:t>
            </a:r>
            <a:r>
              <a:rPr lang="en-US" sz="2200" dirty="0">
                <a:latin typeface="Arial" pitchFamily="34" charset="0"/>
                <a:cs typeface="Arial" pitchFamily="34" charset="0"/>
              </a:rPr>
              <a:t>, </a:t>
            </a:r>
            <a:r>
              <a:rPr lang="en-US" sz="2200" dirty="0" err="1">
                <a:latin typeface="Arial" pitchFamily="34" charset="0"/>
                <a:cs typeface="Arial" pitchFamily="34" charset="0"/>
              </a:rPr>
              <a:t>pelayanan</a:t>
            </a:r>
            <a:r>
              <a:rPr lang="en-US" sz="2200" dirty="0">
                <a:latin typeface="Arial" pitchFamily="34" charset="0"/>
                <a:cs typeface="Arial" pitchFamily="34" charset="0"/>
              </a:rPr>
              <a:t> </a:t>
            </a:r>
            <a:r>
              <a:rPr lang="en-US" sz="2200" dirty="0" err="1">
                <a:latin typeface="Arial" pitchFamily="34" charset="0"/>
                <a:cs typeface="Arial" pitchFamily="34" charset="0"/>
              </a:rPr>
              <a:t>publik</a:t>
            </a:r>
            <a:r>
              <a:rPr lang="en-US" sz="2200" dirty="0">
                <a:latin typeface="Arial" pitchFamily="34" charset="0"/>
                <a:cs typeface="Arial" pitchFamily="34" charset="0"/>
              </a:rPr>
              <a:t> </a:t>
            </a:r>
            <a:r>
              <a:rPr lang="en-US" sz="2200" dirty="0" err="1">
                <a:latin typeface="Arial" pitchFamily="34" charset="0"/>
                <a:cs typeface="Arial" pitchFamily="34" charset="0"/>
              </a:rPr>
              <a:t>harus</a:t>
            </a:r>
            <a:r>
              <a:rPr lang="en-US" sz="2200" dirty="0">
                <a:latin typeface="Arial" pitchFamily="34" charset="0"/>
                <a:cs typeface="Arial" pitchFamily="34" charset="0"/>
              </a:rPr>
              <a:t> </a:t>
            </a:r>
            <a:r>
              <a:rPr lang="en-US" sz="2200" dirty="0" err="1">
                <a:latin typeface="Arial" pitchFamily="34" charset="0"/>
                <a:cs typeface="Arial" pitchFamily="34" charset="0"/>
              </a:rPr>
              <a:t>transparan</a:t>
            </a:r>
            <a:r>
              <a:rPr lang="en-US" sz="2200" dirty="0">
                <a:latin typeface="Arial" pitchFamily="34" charset="0"/>
                <a:cs typeface="Arial" pitchFamily="34" charset="0"/>
              </a:rPr>
              <a:t>, </a:t>
            </a:r>
            <a:r>
              <a:rPr lang="en-US" sz="2200" dirty="0" err="1">
                <a:latin typeface="Arial" pitchFamily="34" charset="0"/>
                <a:cs typeface="Arial" pitchFamily="34" charset="0"/>
              </a:rPr>
              <a:t>terpercaya</a:t>
            </a:r>
            <a:r>
              <a:rPr lang="en-US" sz="2200" dirty="0">
                <a:latin typeface="Arial" pitchFamily="34" charset="0"/>
                <a:cs typeface="Arial" pitchFamily="34" charset="0"/>
              </a:rPr>
              <a:t>, </a:t>
            </a:r>
            <a:r>
              <a:rPr lang="en-US" sz="2200" dirty="0" err="1">
                <a:latin typeface="Arial" pitchFamily="34" charset="0"/>
                <a:cs typeface="Arial" pitchFamily="34" charset="0"/>
              </a:rPr>
              <a:t>serta</a:t>
            </a:r>
            <a:r>
              <a:rPr lang="en-US" sz="2200" dirty="0">
                <a:latin typeface="Arial" pitchFamily="34" charset="0"/>
                <a:cs typeface="Arial" pitchFamily="34" charset="0"/>
              </a:rPr>
              <a:t> </a:t>
            </a:r>
            <a:r>
              <a:rPr lang="en-US" sz="2200" dirty="0" err="1">
                <a:latin typeface="Arial" pitchFamily="34" charset="0"/>
                <a:cs typeface="Arial" pitchFamily="34" charset="0"/>
              </a:rPr>
              <a:t>terjangkau</a:t>
            </a:r>
            <a:r>
              <a:rPr lang="en-US" sz="2200" dirty="0">
                <a:latin typeface="Arial" pitchFamily="34" charset="0"/>
                <a:cs typeface="Arial" pitchFamily="34" charset="0"/>
              </a:rPr>
              <a:t> </a:t>
            </a:r>
            <a:r>
              <a:rPr lang="en-US" sz="2200" dirty="0" err="1">
                <a:latin typeface="Arial" pitchFamily="34" charset="0"/>
                <a:cs typeface="Arial" pitchFamily="34" charset="0"/>
              </a:rPr>
              <a:t>oleh</a:t>
            </a:r>
            <a:r>
              <a:rPr lang="en-US" sz="2200" dirty="0">
                <a:latin typeface="Arial" pitchFamily="34" charset="0"/>
                <a:cs typeface="Arial" pitchFamily="34" charset="0"/>
              </a:rPr>
              <a:t> </a:t>
            </a:r>
            <a:r>
              <a:rPr lang="en-US" sz="2200" dirty="0" err="1">
                <a:latin typeface="Arial" pitchFamily="34" charset="0"/>
                <a:cs typeface="Arial" pitchFamily="34" charset="0"/>
              </a:rPr>
              <a:t>masyarakat</a:t>
            </a:r>
            <a:r>
              <a:rPr lang="en-US" sz="2200" dirty="0">
                <a:latin typeface="Arial" pitchFamily="34" charset="0"/>
                <a:cs typeface="Arial" pitchFamily="34" charset="0"/>
              </a:rPr>
              <a:t> </a:t>
            </a:r>
            <a:r>
              <a:rPr lang="en-US" sz="2200" dirty="0" err="1">
                <a:latin typeface="Arial" pitchFamily="34" charset="0"/>
                <a:cs typeface="Arial" pitchFamily="34" charset="0"/>
              </a:rPr>
              <a:t>luas</a:t>
            </a:r>
            <a:r>
              <a:rPr lang="en-US" sz="2200" dirty="0">
                <a:latin typeface="Arial" pitchFamily="34" charset="0"/>
                <a:cs typeface="Arial" pitchFamily="34" charset="0"/>
              </a:rPr>
              <a:t> </a:t>
            </a:r>
            <a:r>
              <a:rPr lang="en-US" sz="2200" dirty="0" err="1">
                <a:latin typeface="Arial" pitchFamily="34" charset="0"/>
                <a:cs typeface="Arial" pitchFamily="34" charset="0"/>
              </a:rPr>
              <a:t>melalui</a:t>
            </a:r>
            <a:r>
              <a:rPr lang="en-US" sz="2200" dirty="0">
                <a:latin typeface="Arial" pitchFamily="34" charset="0"/>
                <a:cs typeface="Arial" pitchFamily="34" charset="0"/>
              </a:rPr>
              <a:t> </a:t>
            </a:r>
            <a:r>
              <a:rPr lang="en-US" sz="2200" dirty="0" err="1">
                <a:latin typeface="Arial" pitchFamily="34" charset="0"/>
                <a:cs typeface="Arial" pitchFamily="34" charset="0"/>
              </a:rPr>
              <a:t>jaringan</a:t>
            </a:r>
            <a:r>
              <a:rPr lang="en-US" sz="2200" dirty="0">
                <a:latin typeface="Arial" pitchFamily="34" charset="0"/>
                <a:cs typeface="Arial" pitchFamily="34" charset="0"/>
              </a:rPr>
              <a:t> </a:t>
            </a:r>
            <a:r>
              <a:rPr lang="en-US" sz="2200" dirty="0" err="1">
                <a:latin typeface="Arial" pitchFamily="34" charset="0"/>
                <a:cs typeface="Arial" pitchFamily="34" charset="0"/>
              </a:rPr>
              <a:t>komunikasi</a:t>
            </a:r>
            <a:r>
              <a:rPr lang="en-US" sz="2200" dirty="0">
                <a:latin typeface="Arial" pitchFamily="34" charset="0"/>
                <a:cs typeface="Arial" pitchFamily="34" charset="0"/>
              </a:rPr>
              <a:t> </a:t>
            </a:r>
            <a:r>
              <a:rPr lang="en-US" sz="2200" dirty="0" err="1">
                <a:latin typeface="Arial" pitchFamily="34" charset="0"/>
                <a:cs typeface="Arial" pitchFamily="34" charset="0"/>
              </a:rPr>
              <a:t>dan</a:t>
            </a:r>
            <a:r>
              <a:rPr lang="en-US" sz="2200" dirty="0">
                <a:latin typeface="Arial" pitchFamily="34" charset="0"/>
                <a:cs typeface="Arial" pitchFamily="34" charset="0"/>
              </a:rPr>
              <a:t> </a:t>
            </a:r>
            <a:r>
              <a:rPr lang="en-US" sz="2200" dirty="0" err="1">
                <a:latin typeface="Arial" pitchFamily="34" charset="0"/>
                <a:cs typeface="Arial" pitchFamily="34" charset="0"/>
              </a:rPr>
              <a:t>informasi</a:t>
            </a:r>
            <a:r>
              <a:rPr lang="en-US" sz="2200" dirty="0">
                <a:latin typeface="Arial" pitchFamily="34" charset="0"/>
                <a:cs typeface="Arial" pitchFamily="34" charset="0"/>
              </a:rPr>
              <a:t>. </a:t>
            </a:r>
            <a:r>
              <a:rPr lang="en-US" sz="2200" dirty="0" err="1">
                <a:latin typeface="Arial" pitchFamily="34" charset="0"/>
                <a:cs typeface="Arial" pitchFamily="34" charset="0"/>
              </a:rPr>
              <a:t>Strategi</a:t>
            </a:r>
            <a:r>
              <a:rPr lang="en-US" sz="2200" dirty="0">
                <a:latin typeface="Arial" pitchFamily="34" charset="0"/>
                <a:cs typeface="Arial" pitchFamily="34" charset="0"/>
              </a:rPr>
              <a:t> </a:t>
            </a:r>
            <a:r>
              <a:rPr lang="en-US" sz="2200" dirty="0" err="1">
                <a:latin typeface="Arial" pitchFamily="34" charset="0"/>
                <a:cs typeface="Arial" pitchFamily="34" charset="0"/>
              </a:rPr>
              <a:t>ini</a:t>
            </a:r>
            <a:r>
              <a:rPr lang="en-US" sz="2200" dirty="0">
                <a:latin typeface="Arial" pitchFamily="34" charset="0"/>
                <a:cs typeface="Arial" pitchFamily="34" charset="0"/>
              </a:rPr>
              <a:t> </a:t>
            </a:r>
            <a:r>
              <a:rPr lang="en-US" sz="2200" dirty="0" err="1">
                <a:latin typeface="Arial" pitchFamily="34" charset="0"/>
                <a:cs typeface="Arial" pitchFamily="34" charset="0"/>
              </a:rPr>
              <a:t>mencakup</a:t>
            </a:r>
            <a:r>
              <a:rPr lang="en-US" sz="2200" dirty="0">
                <a:latin typeface="Arial" pitchFamily="34" charset="0"/>
                <a:cs typeface="Arial" pitchFamily="34" charset="0"/>
              </a:rPr>
              <a:t> </a:t>
            </a:r>
            <a:r>
              <a:rPr lang="en-US" sz="2200" dirty="0" err="1">
                <a:latin typeface="Arial" pitchFamily="34" charset="0"/>
                <a:cs typeface="Arial" pitchFamily="34" charset="0"/>
              </a:rPr>
              <a:t>sejumlah</a:t>
            </a:r>
            <a:r>
              <a:rPr lang="en-US" sz="2200" dirty="0">
                <a:latin typeface="Arial" pitchFamily="34" charset="0"/>
                <a:cs typeface="Arial" pitchFamily="34" charset="0"/>
              </a:rPr>
              <a:t> </a:t>
            </a:r>
            <a:r>
              <a:rPr lang="en-US" sz="2200" dirty="0" err="1">
                <a:latin typeface="Arial" pitchFamily="34" charset="0"/>
                <a:cs typeface="Arial" pitchFamily="34" charset="0"/>
              </a:rPr>
              <a:t>sasaran</a:t>
            </a:r>
            <a:r>
              <a:rPr lang="en-US" sz="2200" dirty="0">
                <a:latin typeface="Arial" pitchFamily="34" charset="0"/>
                <a:cs typeface="Arial" pitchFamily="34" charset="0"/>
              </a:rPr>
              <a:t> </a:t>
            </a:r>
            <a:r>
              <a:rPr lang="en-US" sz="2200" dirty="0" err="1">
                <a:solidFill>
                  <a:srgbClr val="C00000"/>
                </a:solidFill>
                <a:latin typeface="Arial" pitchFamily="34" charset="0"/>
                <a:cs typeface="Arial" pitchFamily="34" charset="0"/>
              </a:rPr>
              <a:t>sebagai</a:t>
            </a:r>
            <a:r>
              <a:rPr lang="en-US" sz="2200" dirty="0">
                <a:solidFill>
                  <a:srgbClr val="C00000"/>
                </a:solidFill>
                <a:latin typeface="Arial" pitchFamily="34" charset="0"/>
                <a:cs typeface="Arial" pitchFamily="34" charset="0"/>
              </a:rPr>
              <a:t> </a:t>
            </a:r>
            <a:r>
              <a:rPr lang="en-US" sz="2200" dirty="0" err="1">
                <a:solidFill>
                  <a:srgbClr val="C00000"/>
                </a:solidFill>
                <a:latin typeface="Arial" pitchFamily="34" charset="0"/>
                <a:cs typeface="Arial" pitchFamily="34" charset="0"/>
              </a:rPr>
              <a:t>berikut</a:t>
            </a:r>
            <a:r>
              <a:rPr lang="en-US" sz="2200" dirty="0">
                <a:solidFill>
                  <a:srgbClr val="C00000"/>
                </a:solidFill>
                <a:latin typeface="Arial" pitchFamily="34" charset="0"/>
                <a:cs typeface="Arial" pitchFamily="34" charset="0"/>
              </a:rPr>
              <a:t> </a:t>
            </a:r>
          </a:p>
        </p:txBody>
      </p:sp>
      <p:sp>
        <p:nvSpPr>
          <p:cNvPr id="5" name="Rectangle 4"/>
          <p:cNvSpPr/>
          <p:nvPr/>
        </p:nvSpPr>
        <p:spPr>
          <a:xfrm>
            <a:off x="0" y="-76200"/>
            <a:ext cx="91440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US" sz="2400" b="1" dirty="0" err="1" smtClean="0">
                <a:latin typeface="Arial" pitchFamily="34" charset="0"/>
                <a:cs typeface="Arial" pitchFamily="34" charset="0"/>
              </a:rPr>
              <a:t>Strategi</a:t>
            </a:r>
            <a:r>
              <a:rPr lang="en-US" sz="2400" b="1" dirty="0" smtClean="0">
                <a:latin typeface="Arial" pitchFamily="34" charset="0"/>
                <a:cs typeface="Arial" pitchFamily="34" charset="0"/>
              </a:rPr>
              <a:t> 1</a:t>
            </a:r>
            <a:r>
              <a:rPr lang="en-US" sz="2400" dirty="0" smtClean="0">
                <a:latin typeface="Arial" pitchFamily="34" charset="0"/>
                <a:cs typeface="Arial" pitchFamily="34" charset="0"/>
              </a:rPr>
              <a:t> : - </a:t>
            </a:r>
            <a:r>
              <a:rPr lang="en-US" sz="2400" b="1" dirty="0" err="1" smtClean="0">
                <a:latin typeface="Arial" pitchFamily="34" charset="0"/>
                <a:cs typeface="Arial" pitchFamily="34" charset="0"/>
              </a:rPr>
              <a:t>Mengembangkan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sistem</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pelayanan</a:t>
            </a:r>
            <a:r>
              <a:rPr lang="en-US" sz="2400" b="1" dirty="0" smtClean="0">
                <a:latin typeface="Arial" pitchFamily="34" charset="0"/>
                <a:cs typeface="Arial" pitchFamily="34" charset="0"/>
              </a:rPr>
              <a:t> yang </a:t>
            </a:r>
            <a:r>
              <a:rPr lang="en-US" sz="2400" b="1" dirty="0" err="1" smtClean="0">
                <a:latin typeface="Arial" pitchFamily="34" charset="0"/>
                <a:cs typeface="Arial" pitchFamily="34" charset="0"/>
              </a:rPr>
              <a:t>andal</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dan</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terpercaya</a:t>
            </a:r>
            <a:r>
              <a:rPr lang="en-US" sz="2400" b="1" dirty="0" smtClean="0">
                <a:latin typeface="Arial" pitchFamily="34" charset="0"/>
                <a:cs typeface="Arial" pitchFamily="34" charset="0"/>
              </a:rPr>
              <a:t>,</a:t>
            </a:r>
            <a:r>
              <a:rPr lang="en-US" sz="2400" dirty="0" smtClean="0">
                <a:latin typeface="Arial" pitchFamily="34" charset="0"/>
                <a:cs typeface="Arial" pitchFamily="34" charset="0"/>
              </a:rPr>
              <a:t> </a:t>
            </a:r>
            <a:r>
              <a:rPr lang="en-US" sz="2400" b="1" dirty="0" err="1" smtClean="0">
                <a:latin typeface="Arial" pitchFamily="34" charset="0"/>
                <a:cs typeface="Arial" pitchFamily="34" charset="0"/>
              </a:rPr>
              <a:t>serta</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terjangkau</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oleh</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masyarakat</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luas</a:t>
            </a:r>
            <a:r>
              <a:rPr lang="en-US" sz="2400" dirty="0" smtClean="0">
                <a:latin typeface="Arial" pitchFamily="34" charset="0"/>
                <a:cs typeface="Arial" pitchFamily="34" charset="0"/>
              </a:rPr>
              <a:t>. </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28600" y="1219200"/>
            <a:ext cx="86868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sv-SE" sz="2400" b="0" i="0" u="none" strike="noStrike" cap="none" normalizeH="0" baseline="0" dirty="0" smtClean="0">
                <a:ln>
                  <a:noFill/>
                </a:ln>
                <a:solidFill>
                  <a:schemeClr val="tx1"/>
                </a:solidFill>
                <a:effectLst/>
                <a:latin typeface="Arial" pitchFamily="34" charset="0"/>
                <a:ea typeface="Times New Roman" pitchFamily="18" charset="0"/>
              </a:rPr>
              <a:t>Pencapaian Strategi-1 harus ditunjang dengan penataan sistem manajemen dan proses kerja di semua instansi pemerintah pusat dan  daerah. Penataan sistem manajemen dan prosedur kerja pemerintah harus dirancang agar dapat mengadopsi kemajuan teknologi informasi secara cepat. Penataan itu harus meliputi sejumlah sasaran yang masing-masing atau secara holistik membentuk konteks bagi pembentukan kepemerintahan yang baik, antara lain </a:t>
            </a:r>
            <a:r>
              <a:rPr kumimoji="0" lang="sv-SE" sz="2400" b="0" i="0" u="none" strike="noStrike" cap="none" normalizeH="0" baseline="0" dirty="0" smtClean="0">
                <a:ln>
                  <a:noFill/>
                </a:ln>
                <a:solidFill>
                  <a:srgbClr val="C00000"/>
                </a:solidFill>
                <a:effectLst/>
                <a:latin typeface="Arial" pitchFamily="34" charset="0"/>
                <a:ea typeface="Times New Roman" pitchFamily="18" charset="0"/>
              </a:rPr>
              <a:t>meliputi : </a:t>
            </a:r>
            <a:endParaRPr kumimoji="0" lang="sv-SE" sz="3600" b="0" i="0" u="none" strike="noStrike" cap="none" normalizeH="0" baseline="0" dirty="0" smtClean="0">
              <a:ln>
                <a:noFill/>
              </a:ln>
              <a:solidFill>
                <a:srgbClr val="C00000"/>
              </a:solidFill>
              <a:effectLst/>
              <a:latin typeface="Arial" pitchFamily="34" charset="0"/>
            </a:endParaRPr>
          </a:p>
        </p:txBody>
      </p:sp>
      <p:sp>
        <p:nvSpPr>
          <p:cNvPr id="3" name="Rectangle 2"/>
          <p:cNvSpPr/>
          <p:nvPr/>
        </p:nvSpPr>
        <p:spPr>
          <a:xfrm>
            <a:off x="0" y="0"/>
            <a:ext cx="9144000"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kumimoji="0" lang="sv-SE" sz="2400" b="1" i="0" u="none" strike="noStrike" cap="none" normalizeH="0" baseline="0" dirty="0" smtClean="0">
                <a:ln>
                  <a:noFill/>
                </a:ln>
                <a:solidFill>
                  <a:schemeClr val="tx1"/>
                </a:solidFill>
                <a:effectLst/>
                <a:latin typeface="Arial" pitchFamily="34" charset="0"/>
                <a:ea typeface="Times New Roman" pitchFamily="18" charset="0"/>
              </a:rPr>
              <a:t>Strategi 2 :</a:t>
            </a:r>
            <a:r>
              <a:rPr kumimoji="0" lang="sv-SE" sz="2400" b="0" i="0" u="none" strike="noStrike" cap="none" normalizeH="0" baseline="0" dirty="0" smtClean="0">
                <a:ln>
                  <a:noFill/>
                </a:ln>
                <a:solidFill>
                  <a:schemeClr val="tx1"/>
                </a:solidFill>
                <a:effectLst/>
                <a:latin typeface="Arial" pitchFamily="34" charset="0"/>
                <a:ea typeface="Times New Roman" pitchFamily="18" charset="0"/>
              </a:rPr>
              <a:t> - </a:t>
            </a:r>
            <a:r>
              <a:rPr kumimoji="0" lang="sv-SE" sz="2400" b="1" i="0" u="none" strike="noStrike" cap="none" normalizeH="0" baseline="0" dirty="0" smtClean="0">
                <a:ln>
                  <a:noFill/>
                </a:ln>
                <a:solidFill>
                  <a:schemeClr val="tx1"/>
                </a:solidFill>
                <a:effectLst/>
                <a:latin typeface="Arial" pitchFamily="34" charset="0"/>
                <a:ea typeface="Times New Roman" pitchFamily="18" charset="0"/>
              </a:rPr>
              <a:t>Menata sistem  dan proses kerja pemerintah dan pemerintah daerah otonom secara holistik.</a:t>
            </a:r>
            <a:r>
              <a:rPr kumimoji="0" lang="sv-SE" sz="2400" b="0" i="0" u="none" strike="noStrike" cap="none" normalizeH="0" baseline="0" dirty="0" smtClean="0">
                <a:ln>
                  <a:noFill/>
                </a:ln>
                <a:solidFill>
                  <a:schemeClr val="tx1"/>
                </a:solidFill>
                <a:effectLst/>
                <a:latin typeface="Arial" pitchFamily="34" charset="0"/>
                <a:ea typeface="Times New Roman" pitchFamily="18" charset="0"/>
              </a:rPr>
              <a:t> </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152400" y="1027122"/>
            <a:ext cx="8763000" cy="56784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sv-SE" sz="2200" b="0" i="0" u="none" strike="noStrike" cap="none" normalizeH="0" baseline="0" dirty="0" smtClean="0">
                <a:ln>
                  <a:noFill/>
                </a:ln>
                <a:solidFill>
                  <a:schemeClr val="tx1"/>
                </a:solidFill>
                <a:effectLst/>
                <a:latin typeface="Arial" pitchFamily="34" charset="0"/>
                <a:ea typeface="Times New Roman" pitchFamily="18" charset="0"/>
              </a:rPr>
              <a:t>Pelaksanaan setiap strategi memerlukan kemampuan dalam melaksanakan transaksi, pengolahan, dan pengelolaan berbagai bentuk dokumen dan informasi elektronik dalam volume yang besar, sesuai dengan tingkatannya.</a:t>
            </a:r>
          </a:p>
          <a:p>
            <a:pPr marL="0" marR="0" lvl="0" indent="0" algn="just" defTabSz="914400" rtl="0" eaLnBrk="0" fontAlgn="base" latinLnBrk="0" hangingPunct="0">
              <a:lnSpc>
                <a:spcPct val="150000"/>
              </a:lnSpc>
              <a:spcBef>
                <a:spcPct val="0"/>
              </a:spcBef>
              <a:spcAft>
                <a:spcPct val="0"/>
              </a:spcAft>
              <a:buClrTx/>
              <a:buSzTx/>
              <a:buFontTx/>
              <a:buNone/>
              <a:tabLst/>
            </a:pPr>
            <a:r>
              <a:rPr kumimoji="0" lang="sv-SE" sz="2200" b="0" i="0" u="none" strike="noStrike" cap="none" normalizeH="0" baseline="0" dirty="0" smtClean="0">
                <a:ln>
                  <a:noFill/>
                </a:ln>
                <a:solidFill>
                  <a:schemeClr val="tx1"/>
                </a:solidFill>
                <a:effectLst/>
                <a:latin typeface="Arial" pitchFamily="34" charset="0"/>
                <a:ea typeface="Times New Roman" pitchFamily="18" charset="0"/>
              </a:rPr>
              <a:t>Kemajuan teknologi informasi dan perkembangan jaringan komunikasi dan informasi memberikan peluang yang luas bagi instansi pemerintah untuk memenuhi keperluan tersebut. Agar pemanfaatan teknologi informasi di setiap instansi dapat membentuk jaringan kerja yang optimal, maka melalui strategi ini sejumlah sasaran yang perlu diupayakan pencapaiannya, adalah </a:t>
            </a:r>
            <a:r>
              <a:rPr kumimoji="0" lang="sv-SE" sz="2200" b="1" i="0" u="none" strike="noStrike" cap="none" normalizeH="0" baseline="0" dirty="0" smtClean="0">
                <a:ln>
                  <a:noFill/>
                </a:ln>
                <a:solidFill>
                  <a:srgbClr val="FF0000"/>
                </a:solidFill>
                <a:effectLst/>
                <a:latin typeface="Arial" pitchFamily="34" charset="0"/>
                <a:ea typeface="Times New Roman" pitchFamily="18" charset="0"/>
              </a:rPr>
              <a:t>sebagai berikut :  </a:t>
            </a:r>
            <a:r>
              <a:rPr kumimoji="0" lang="sv-SE" sz="22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200" b="0" i="0" u="none" strike="noStrike" cap="none" normalizeH="0" baseline="0" dirty="0" smtClean="0">
                <a:ln>
                  <a:noFill/>
                </a:ln>
                <a:solidFill>
                  <a:schemeClr val="tx1"/>
                </a:solidFill>
                <a:effectLst/>
                <a:latin typeface="Arial" pitchFamily="34" charset="0"/>
              </a:rPr>
              <a:t> </a:t>
            </a:r>
          </a:p>
        </p:txBody>
      </p:sp>
      <p:sp>
        <p:nvSpPr>
          <p:cNvPr id="3" name="Rectangle 2"/>
          <p:cNvSpPr/>
          <p:nvPr/>
        </p:nvSpPr>
        <p:spPr>
          <a:xfrm>
            <a:off x="0" y="0"/>
            <a:ext cx="9144000" cy="830997"/>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lvl="0" algn="ctr" fontAlgn="base">
              <a:spcBef>
                <a:spcPct val="0"/>
              </a:spcBef>
              <a:spcAft>
                <a:spcPct val="0"/>
              </a:spcAft>
            </a:pPr>
            <a:r>
              <a:rPr kumimoji="0" lang="sv-SE" sz="2400" b="1" i="0" u="none" strike="noStrike" cap="none" normalizeH="0" baseline="0" dirty="0" smtClean="0">
                <a:ln>
                  <a:noFill/>
                </a:ln>
                <a:solidFill>
                  <a:schemeClr val="bg1"/>
                </a:solidFill>
                <a:effectLst/>
                <a:latin typeface="Arial" pitchFamily="34" charset="0"/>
                <a:ea typeface="Times New Roman" pitchFamily="18" charset="0"/>
              </a:rPr>
              <a:t>Strategi 3</a:t>
            </a:r>
            <a:r>
              <a:rPr kumimoji="0" lang="sv-SE" sz="2400" b="0" i="0" u="none" strike="noStrike" cap="none" normalizeH="0" baseline="0" dirty="0" smtClean="0">
                <a:ln>
                  <a:noFill/>
                </a:ln>
                <a:solidFill>
                  <a:schemeClr val="bg1"/>
                </a:solidFill>
                <a:effectLst/>
                <a:latin typeface="Arial" pitchFamily="34" charset="0"/>
                <a:ea typeface="Times New Roman" pitchFamily="18" charset="0"/>
              </a:rPr>
              <a:t> : - </a:t>
            </a:r>
            <a:r>
              <a:rPr kumimoji="0" lang="sv-SE" sz="2400" b="1" i="0" u="none" strike="noStrike" cap="none" normalizeH="0" baseline="0" dirty="0" smtClean="0">
                <a:ln>
                  <a:noFill/>
                </a:ln>
                <a:solidFill>
                  <a:schemeClr val="bg1"/>
                </a:solidFill>
                <a:effectLst/>
                <a:latin typeface="Arial" pitchFamily="34" charset="0"/>
                <a:ea typeface="Times New Roman" pitchFamily="18" charset="0"/>
              </a:rPr>
              <a:t>Memanfaatkan teknologi informasi secara optimal</a:t>
            </a:r>
            <a:endParaRPr kumimoji="0" lang="en-US" sz="2400" b="0" i="0" u="none" strike="noStrike" cap="none" normalizeH="0" baseline="0" dirty="0" smtClean="0">
              <a:ln>
                <a:noFill/>
              </a:ln>
              <a:solidFill>
                <a:schemeClr val="bg1"/>
              </a:solidFill>
              <a:effectLst/>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 y="0"/>
            <a:ext cx="9144000" cy="1200329"/>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sz="2400" b="1" i="0" u="none" strike="noStrike" cap="none" normalizeH="0" baseline="0" dirty="0" smtClean="0">
                <a:ln>
                  <a:noFill/>
                </a:ln>
                <a:solidFill>
                  <a:schemeClr val="bg1"/>
                </a:solidFill>
                <a:effectLst/>
                <a:latin typeface="Arial" pitchFamily="34" charset="0"/>
                <a:ea typeface="Times New Roman" pitchFamily="18" charset="0"/>
              </a:rPr>
              <a:t>Strategi 4</a:t>
            </a:r>
            <a:r>
              <a:rPr kumimoji="0" lang="sv-SE" sz="2400" b="0" i="0" u="none" strike="noStrike" cap="none" normalizeH="0" baseline="0" dirty="0" smtClean="0">
                <a:ln>
                  <a:noFill/>
                </a:ln>
                <a:solidFill>
                  <a:schemeClr val="bg1"/>
                </a:solidFill>
                <a:effectLst/>
                <a:latin typeface="Arial" pitchFamily="34" charset="0"/>
                <a:ea typeface="Times New Roman" pitchFamily="18" charset="0"/>
              </a:rPr>
              <a:t> : - </a:t>
            </a:r>
            <a:r>
              <a:rPr kumimoji="0" lang="sv-SE" sz="2400" b="1" i="0" u="none" strike="noStrike" cap="none" normalizeH="0" baseline="0" dirty="0" smtClean="0">
                <a:ln>
                  <a:noFill/>
                </a:ln>
                <a:solidFill>
                  <a:schemeClr val="bg1"/>
                </a:solidFill>
                <a:effectLst/>
                <a:latin typeface="Arial" pitchFamily="34" charset="0"/>
                <a:ea typeface="Times New Roman" pitchFamily="18" charset="0"/>
              </a:rPr>
              <a:t>Meningkatkan Peran Serta Dunia Usaha dan Mengembangkan Industri Telekomunikasi dan Teknologi Informasi</a:t>
            </a:r>
            <a:endParaRPr kumimoji="0" lang="sv-SE" sz="2400" b="0" i="0" u="none" strike="noStrike" cap="none" normalizeH="0" baseline="0" dirty="0" smtClean="0">
              <a:ln>
                <a:noFill/>
              </a:ln>
              <a:solidFill>
                <a:schemeClr val="bg1"/>
              </a:solidFill>
              <a:effectLst/>
              <a:latin typeface="Arial" pitchFamily="34" charset="0"/>
            </a:endParaRPr>
          </a:p>
        </p:txBody>
      </p:sp>
      <p:sp>
        <p:nvSpPr>
          <p:cNvPr id="5" name="Rectangle 4"/>
          <p:cNvSpPr/>
          <p:nvPr/>
        </p:nvSpPr>
        <p:spPr>
          <a:xfrm>
            <a:off x="228600" y="1752600"/>
            <a:ext cx="8458200" cy="2793842"/>
          </a:xfrm>
          <a:prstGeom prst="rect">
            <a:avLst/>
          </a:prstGeom>
        </p:spPr>
        <p:txBody>
          <a:bodyPr wrap="square">
            <a:spAutoFit/>
          </a:bodyPr>
          <a:lstStyle/>
          <a:p>
            <a:pPr algn="just">
              <a:lnSpc>
                <a:spcPct val="150000"/>
              </a:lnSpc>
            </a:pPr>
            <a:r>
              <a:rPr lang="en-US" sz="2400" dirty="0" err="1">
                <a:latin typeface="Arial" pitchFamily="34" charset="0"/>
                <a:cs typeface="Arial" pitchFamily="34" charset="0"/>
              </a:rPr>
              <a:t>Pengembangan</a:t>
            </a:r>
            <a:r>
              <a:rPr lang="en-US" sz="2400" dirty="0">
                <a:latin typeface="Arial" pitchFamily="34" charset="0"/>
                <a:cs typeface="Arial" pitchFamily="34" charset="0"/>
              </a:rPr>
              <a:t> </a:t>
            </a:r>
            <a:r>
              <a:rPr lang="en-US" sz="2400" dirty="0" err="1">
                <a:latin typeface="Arial" pitchFamily="34" charset="0"/>
                <a:cs typeface="Arial" pitchFamily="34" charset="0"/>
              </a:rPr>
              <a:t>pelayanan</a:t>
            </a:r>
            <a:r>
              <a:rPr lang="en-US" sz="2400" dirty="0">
                <a:latin typeface="Arial" pitchFamily="34" charset="0"/>
                <a:cs typeface="Arial" pitchFamily="34" charset="0"/>
              </a:rPr>
              <a:t> </a:t>
            </a:r>
            <a:r>
              <a:rPr lang="en-US" sz="2400" dirty="0" err="1">
                <a:latin typeface="Arial" pitchFamily="34" charset="0"/>
                <a:cs typeface="Arial" pitchFamily="34" charset="0"/>
              </a:rPr>
              <a:t>publik</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perlu</a:t>
            </a:r>
            <a:r>
              <a:rPr lang="en-US" sz="2400" dirty="0">
                <a:latin typeface="Arial" pitchFamily="34" charset="0"/>
                <a:cs typeface="Arial" pitchFamily="34" charset="0"/>
              </a:rPr>
              <a:t> </a:t>
            </a:r>
            <a:r>
              <a:rPr lang="en-US" sz="2400" dirty="0" err="1">
                <a:latin typeface="Arial" pitchFamily="34" charset="0"/>
                <a:cs typeface="Arial" pitchFamily="34" charset="0"/>
              </a:rPr>
              <a:t>sepenuhnya</a:t>
            </a:r>
            <a:r>
              <a:rPr lang="en-US" sz="2400" dirty="0">
                <a:latin typeface="Arial" pitchFamily="34" charset="0"/>
                <a:cs typeface="Arial" pitchFamily="34" charset="0"/>
              </a:rPr>
              <a:t> </a:t>
            </a:r>
            <a:r>
              <a:rPr lang="en-US" sz="2400" dirty="0" err="1">
                <a:latin typeface="Arial" pitchFamily="34" charset="0"/>
                <a:cs typeface="Arial" pitchFamily="34" charset="0"/>
              </a:rPr>
              <a:t>ditangani</a:t>
            </a:r>
            <a:r>
              <a:rPr lang="en-US" sz="2400" dirty="0">
                <a:latin typeface="Arial" pitchFamily="34" charset="0"/>
                <a:cs typeface="Arial" pitchFamily="34" charset="0"/>
              </a:rPr>
              <a:t> </a:t>
            </a:r>
            <a:r>
              <a:rPr lang="en-US" sz="2400" dirty="0" err="1" smtClean="0">
                <a:latin typeface="Arial" pitchFamily="34" charset="0"/>
                <a:cs typeface="Arial" pitchFamily="34" charset="0"/>
              </a:rPr>
              <a:t>oleh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pemerintah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Partisipasi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dunia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usaha</a:t>
            </a:r>
            <a:r>
              <a:rPr lang="en-US" sz="2400" dirty="0" smtClean="0">
                <a:latin typeface="Arial" pitchFamily="34" charset="0"/>
                <a:cs typeface="Arial" pitchFamily="34" charset="0"/>
              </a:rPr>
              <a:t>  </a:t>
            </a:r>
            <a:r>
              <a:rPr lang="pt-BR" sz="2400" dirty="0">
                <a:latin typeface="Arial" pitchFamily="34" charset="0"/>
                <a:cs typeface="Arial" pitchFamily="34" charset="0"/>
              </a:rPr>
              <a:t>  dapat  mempercepat  pencapaian tujuan strategis </a:t>
            </a:r>
            <a:r>
              <a:rPr lang="pt-BR" sz="2400" i="1" dirty="0">
                <a:latin typeface="Arial" pitchFamily="34" charset="0"/>
                <a:cs typeface="Arial" pitchFamily="34" charset="0"/>
              </a:rPr>
              <a:t>e-government. </a:t>
            </a:r>
            <a:r>
              <a:rPr lang="en-US" sz="2400" dirty="0" err="1">
                <a:latin typeface="Arial" pitchFamily="34" charset="0"/>
                <a:cs typeface="Arial" pitchFamily="34" charset="0"/>
              </a:rPr>
              <a:t>Beberapa</a:t>
            </a:r>
            <a:r>
              <a:rPr lang="en-US" sz="2400" dirty="0">
                <a:latin typeface="Arial" pitchFamily="34" charset="0"/>
                <a:cs typeface="Arial" pitchFamily="34" charset="0"/>
              </a:rPr>
              <a:t> </a:t>
            </a:r>
            <a:r>
              <a:rPr lang="en-US" sz="2400" dirty="0" err="1">
                <a:latin typeface="Arial" pitchFamily="34" charset="0"/>
                <a:cs typeface="Arial" pitchFamily="34" charset="0"/>
              </a:rPr>
              <a:t>kemungkinan</a:t>
            </a:r>
            <a:r>
              <a:rPr lang="en-US" sz="2400" dirty="0">
                <a:latin typeface="Arial" pitchFamily="34" charset="0"/>
                <a:cs typeface="Arial" pitchFamily="34" charset="0"/>
              </a:rPr>
              <a:t> </a:t>
            </a:r>
            <a:r>
              <a:rPr lang="en-US" sz="2400" dirty="0" err="1">
                <a:latin typeface="Arial" pitchFamily="34" charset="0"/>
                <a:cs typeface="Arial" pitchFamily="34" charset="0"/>
              </a:rPr>
              <a:t>partisipasi</a:t>
            </a:r>
            <a:r>
              <a:rPr lang="en-US" sz="2400" dirty="0">
                <a:latin typeface="Arial" pitchFamily="34" charset="0"/>
                <a:cs typeface="Arial" pitchFamily="34" charset="0"/>
              </a:rPr>
              <a:t> </a:t>
            </a:r>
            <a:r>
              <a:rPr lang="en-US" sz="2400" dirty="0" err="1">
                <a:latin typeface="Arial" pitchFamily="34" charset="0"/>
                <a:cs typeface="Arial" pitchFamily="34" charset="0"/>
              </a:rPr>
              <a:t>dunia</a:t>
            </a:r>
            <a:r>
              <a:rPr lang="en-US" sz="2400" dirty="0">
                <a:latin typeface="Arial" pitchFamily="34" charset="0"/>
                <a:cs typeface="Arial" pitchFamily="34" charset="0"/>
              </a:rPr>
              <a:t> </a:t>
            </a:r>
            <a:r>
              <a:rPr lang="en-US" sz="2400" dirty="0" err="1">
                <a:latin typeface="Arial" pitchFamily="34" charset="0"/>
                <a:cs typeface="Arial" pitchFamily="34" charset="0"/>
              </a:rPr>
              <a:t>usaha</a:t>
            </a:r>
            <a:r>
              <a:rPr lang="en-US" sz="2400" dirty="0">
                <a:latin typeface="Arial" pitchFamily="34" charset="0"/>
                <a:cs typeface="Arial" pitchFamily="34" charset="0"/>
              </a:rPr>
              <a:t> </a:t>
            </a:r>
            <a:r>
              <a:rPr lang="en-US" sz="2400" dirty="0" err="1">
                <a:solidFill>
                  <a:srgbClr val="FF0000"/>
                </a:solidFill>
                <a:latin typeface="Arial" pitchFamily="34" charset="0"/>
                <a:cs typeface="Arial" pitchFamily="34" charset="0"/>
              </a:rPr>
              <a:t>sebagai</a:t>
            </a:r>
            <a:r>
              <a:rPr lang="en-US" sz="2400" dirty="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berikut</a:t>
            </a:r>
            <a:r>
              <a:rPr lang="en-US" sz="2400" dirty="0" smtClean="0">
                <a:solidFill>
                  <a:srgbClr val="FF0000"/>
                </a:solidFill>
                <a:latin typeface="Arial" pitchFamily="34" charset="0"/>
                <a:cs typeface="Arial" pitchFamily="34" charset="0"/>
              </a:rPr>
              <a:t>:</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30997"/>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400" b="1" dirty="0" err="1">
                <a:latin typeface="Arial" pitchFamily="34" charset="0"/>
                <a:cs typeface="Arial" pitchFamily="34" charset="0"/>
              </a:rPr>
              <a:t>Strategi</a:t>
            </a:r>
            <a:r>
              <a:rPr lang="en-US" sz="2400" b="1" dirty="0">
                <a:latin typeface="Arial" pitchFamily="34" charset="0"/>
                <a:cs typeface="Arial" pitchFamily="34" charset="0"/>
              </a:rPr>
              <a:t> 5</a:t>
            </a:r>
            <a:r>
              <a:rPr lang="en-US" sz="2400" dirty="0">
                <a:latin typeface="Arial" pitchFamily="34" charset="0"/>
                <a:cs typeface="Arial" pitchFamily="34" charset="0"/>
              </a:rPr>
              <a:t> : - </a:t>
            </a:r>
            <a:r>
              <a:rPr lang="en-US" sz="2400" b="1" dirty="0" err="1">
                <a:latin typeface="Arial" pitchFamily="34" charset="0"/>
                <a:cs typeface="Arial" pitchFamily="34" charset="0"/>
              </a:rPr>
              <a:t>Mengembangkan</a:t>
            </a:r>
            <a:r>
              <a:rPr lang="en-US" sz="2400" b="1" dirty="0">
                <a:latin typeface="Arial" pitchFamily="34" charset="0"/>
                <a:cs typeface="Arial" pitchFamily="34" charset="0"/>
              </a:rPr>
              <a:t> </a:t>
            </a:r>
            <a:r>
              <a:rPr lang="en-US" sz="2400" b="1" dirty="0" err="1">
                <a:latin typeface="Arial" pitchFamily="34" charset="0"/>
                <a:cs typeface="Arial" pitchFamily="34" charset="0"/>
              </a:rPr>
              <a:t>kapasitas</a:t>
            </a:r>
            <a:r>
              <a:rPr lang="en-US" sz="2400" b="1" dirty="0">
                <a:latin typeface="Arial" pitchFamily="34" charset="0"/>
                <a:cs typeface="Arial" pitchFamily="34" charset="0"/>
              </a:rPr>
              <a:t> </a:t>
            </a:r>
            <a:r>
              <a:rPr lang="en-US" sz="2400" b="1" dirty="0" err="1">
                <a:latin typeface="Arial" pitchFamily="34" charset="0"/>
                <a:cs typeface="Arial" pitchFamily="34" charset="0"/>
              </a:rPr>
              <a:t>sumber</a:t>
            </a:r>
            <a:r>
              <a:rPr lang="en-US" sz="2400" b="1" dirty="0">
                <a:latin typeface="Arial" pitchFamily="34" charset="0"/>
                <a:cs typeface="Arial" pitchFamily="34" charset="0"/>
              </a:rPr>
              <a:t> </a:t>
            </a:r>
            <a:r>
              <a:rPr lang="en-US" sz="2400" b="1" dirty="0" err="1">
                <a:latin typeface="Arial" pitchFamily="34" charset="0"/>
                <a:cs typeface="Arial" pitchFamily="34" charset="0"/>
              </a:rPr>
              <a:t>daya</a:t>
            </a:r>
            <a:r>
              <a:rPr lang="en-US" sz="2400" b="1" dirty="0">
                <a:latin typeface="Arial" pitchFamily="34" charset="0"/>
                <a:cs typeface="Arial" pitchFamily="34" charset="0"/>
              </a:rPr>
              <a:t> </a:t>
            </a:r>
            <a:r>
              <a:rPr lang="en-US" sz="2400" b="1" dirty="0" err="1">
                <a:latin typeface="Arial" pitchFamily="34" charset="0"/>
                <a:cs typeface="Arial" pitchFamily="34" charset="0"/>
              </a:rPr>
              <a:t>manusia</a:t>
            </a:r>
            <a:r>
              <a:rPr lang="en-US" sz="2400" b="1" dirty="0">
                <a:latin typeface="Arial" pitchFamily="34" charset="0"/>
                <a:cs typeface="Arial" pitchFamily="34" charset="0"/>
              </a:rPr>
              <a:t> (SDM),</a:t>
            </a:r>
            <a:endParaRPr lang="en-US" sz="2400" dirty="0">
              <a:latin typeface="Arial" pitchFamily="34" charset="0"/>
              <a:cs typeface="Arial" pitchFamily="34" charset="0"/>
            </a:endParaRPr>
          </a:p>
        </p:txBody>
      </p:sp>
      <p:sp>
        <p:nvSpPr>
          <p:cNvPr id="18433" name="Rectangle 1"/>
          <p:cNvSpPr>
            <a:spLocks noChangeArrowheads="1"/>
          </p:cNvSpPr>
          <p:nvPr/>
        </p:nvSpPr>
        <p:spPr bwMode="auto">
          <a:xfrm>
            <a:off x="76200" y="762000"/>
            <a:ext cx="8915400"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lang="en-US" sz="2000" dirty="0" err="1">
                <a:latin typeface="Arial" pitchFamily="34" charset="0"/>
                <a:ea typeface="Times New Roman" pitchFamily="18" charset="0"/>
              </a:rPr>
              <a:t>B</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aik</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pada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pemerintah</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maupun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pemerintah</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daerah</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otonom</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disertai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dengan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meningkatkan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1" u="none" strike="noStrike" cap="none" normalizeH="0" baseline="0" dirty="0" smtClean="0">
                <a:ln>
                  <a:noFill/>
                </a:ln>
                <a:solidFill>
                  <a:schemeClr val="tx1"/>
                </a:solidFill>
                <a:effectLst/>
                <a:latin typeface="Arial" pitchFamily="34" charset="0"/>
                <a:ea typeface="Times New Roman" pitchFamily="18" charset="0"/>
              </a:rPr>
              <a:t>e-literacy</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masyarakat</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Sumber</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daya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manusia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(SDM)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baik</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sebagai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pengembang</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pengelola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maupun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pengguna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1" u="none" strike="noStrike" cap="none" normalizeH="0" baseline="0" dirty="0" smtClean="0">
                <a:ln>
                  <a:noFill/>
                </a:ln>
                <a:solidFill>
                  <a:schemeClr val="tx1"/>
                </a:solidFill>
                <a:effectLst/>
                <a:latin typeface="Arial" pitchFamily="34" charset="0"/>
                <a:ea typeface="Times New Roman" pitchFamily="18" charset="0"/>
              </a:rPr>
              <a:t>e-government</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merupakan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faktor</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yang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turut</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menentukan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bahkan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menjadi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kunci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keberhasilan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pelaksanakan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pengembangan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1" u="none" strike="noStrike" cap="none" normalizeH="0" baseline="0" dirty="0" smtClean="0">
                <a:ln>
                  <a:noFill/>
                </a:ln>
                <a:solidFill>
                  <a:schemeClr val="tx1"/>
                </a:solidFill>
                <a:effectLst/>
                <a:latin typeface="Arial" pitchFamily="34" charset="0"/>
                <a:ea typeface="Times New Roman" pitchFamily="18" charset="0"/>
              </a:rPr>
              <a:t>e-government</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Untuk</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itu</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perlu</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upaya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peningkatan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kapasitas</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SDM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penataan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dalam</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pendayagunaannya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dengan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perencanaan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yang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matang</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komprehensif</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sesuai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dengan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kebutuhan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serta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pelaksanaannya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dilakukan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secara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bertahap</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berkelanjutan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Hal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tersebut</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dilakukan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melalui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jalur</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pendidikan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formal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non formal,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maupun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pengembangan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standar</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kompetensi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yang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dibutuhkan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dalam</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pengembangan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implementasi</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1" u="none" strike="noStrike" cap="none" normalizeH="0" baseline="0" dirty="0" smtClean="0">
                <a:ln>
                  <a:noFill/>
                </a:ln>
                <a:solidFill>
                  <a:schemeClr val="tx1"/>
                </a:solidFill>
                <a:effectLst/>
                <a:latin typeface="Arial" pitchFamily="34" charset="0"/>
                <a:ea typeface="Times New Roman" pitchFamily="18" charset="0"/>
              </a:rPr>
              <a:t>e-government</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Upaya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pengembangan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SDM yang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perlu</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dilakukan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untuk</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mendukung</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1" u="none" strike="noStrike" cap="none" normalizeH="0" baseline="0" dirty="0" smtClean="0">
                <a:ln>
                  <a:noFill/>
                </a:ln>
                <a:solidFill>
                  <a:schemeClr val="tx1"/>
                </a:solidFill>
                <a:effectLst/>
                <a:latin typeface="Arial" pitchFamily="34" charset="0"/>
                <a:ea typeface="Times New Roman" pitchFamily="18" charset="0"/>
              </a:rPr>
              <a:t>e-government</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adalah</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rgbClr val="FF0000"/>
                </a:solidFill>
                <a:effectLst/>
                <a:latin typeface="Arial" pitchFamily="34" charset="0"/>
                <a:ea typeface="Times New Roman" pitchFamily="18" charset="0"/>
              </a:rPr>
              <a:t>sebagai</a:t>
            </a:r>
            <a:r>
              <a:rPr kumimoji="0" lang="en-US" sz="2000" b="0" i="0" u="none" strike="noStrike" cap="none" normalizeH="0" baseline="0" dirty="0" smtClean="0">
                <a:ln>
                  <a:noFill/>
                </a:ln>
                <a:solidFill>
                  <a:srgbClr val="FF0000"/>
                </a:solidFill>
                <a:effectLst/>
                <a:latin typeface="Arial" pitchFamily="34" charset="0"/>
                <a:ea typeface="Times New Roman" pitchFamily="18" charset="0"/>
              </a:rPr>
              <a:t> </a:t>
            </a:r>
            <a:r>
              <a:rPr kumimoji="0" lang="en-US" sz="2000" b="0" i="0" u="none" strike="noStrike" cap="none" normalizeH="0" baseline="0" dirty="0" err="1" smtClean="0">
                <a:ln>
                  <a:noFill/>
                </a:ln>
                <a:solidFill>
                  <a:srgbClr val="FF0000"/>
                </a:solidFill>
                <a:effectLst/>
                <a:latin typeface="Arial" pitchFamily="34" charset="0"/>
                <a:ea typeface="Times New Roman" pitchFamily="18" charset="0"/>
              </a:rPr>
              <a:t>berikut</a:t>
            </a:r>
            <a:r>
              <a:rPr kumimoji="0" lang="en-US" sz="2000" b="0" i="0" u="none" strike="noStrike" cap="none" normalizeH="0" baseline="0" dirty="0" smtClean="0">
                <a:ln>
                  <a:noFill/>
                </a:ln>
                <a:solidFill>
                  <a:srgbClr val="FF0000"/>
                </a:solidFill>
                <a:effectLst/>
                <a:latin typeface="Arial" pitchFamily="34" charset="0"/>
                <a:ea typeface="Times New Roman" pitchFamily="18" charset="0"/>
              </a:rPr>
              <a:t> : </a:t>
            </a:r>
            <a:endParaRPr kumimoji="0" lang="en-US" sz="2000" b="0" i="0" u="none" strike="noStrike" cap="none" normalizeH="0" baseline="0" dirty="0" smtClean="0">
              <a:ln>
                <a:noFill/>
              </a:ln>
              <a:solidFill>
                <a:srgbClr val="FF0000"/>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200"/>
            <a:ext cx="9144000" cy="830997"/>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400" b="1" dirty="0" err="1">
                <a:latin typeface="Arial" pitchFamily="34" charset="0"/>
                <a:cs typeface="Arial" pitchFamily="34" charset="0"/>
              </a:rPr>
              <a:t>Strategi</a:t>
            </a:r>
            <a:r>
              <a:rPr lang="en-US" sz="2400" b="1" dirty="0">
                <a:latin typeface="Arial" pitchFamily="34" charset="0"/>
                <a:cs typeface="Arial" pitchFamily="34" charset="0"/>
              </a:rPr>
              <a:t> 6</a:t>
            </a:r>
            <a:r>
              <a:rPr lang="en-US" sz="2400" dirty="0">
                <a:latin typeface="Arial" pitchFamily="34" charset="0"/>
                <a:cs typeface="Arial" pitchFamily="34" charset="0"/>
              </a:rPr>
              <a:t> : - </a:t>
            </a:r>
            <a:r>
              <a:rPr lang="en-US" sz="2400" b="1" dirty="0" err="1">
                <a:latin typeface="Arial" pitchFamily="34" charset="0"/>
                <a:cs typeface="Arial" pitchFamily="34" charset="0"/>
              </a:rPr>
              <a:t>Melaksanakan</a:t>
            </a:r>
            <a:r>
              <a:rPr lang="en-US" sz="2400" b="1" dirty="0">
                <a:latin typeface="Arial" pitchFamily="34" charset="0"/>
                <a:cs typeface="Arial" pitchFamily="34" charset="0"/>
              </a:rPr>
              <a:t> </a:t>
            </a:r>
            <a:r>
              <a:rPr lang="en-US" sz="2400" b="1" dirty="0" err="1">
                <a:latin typeface="Arial" pitchFamily="34" charset="0"/>
                <a:cs typeface="Arial" pitchFamily="34" charset="0"/>
              </a:rPr>
              <a:t>pengembangan</a:t>
            </a:r>
            <a:r>
              <a:rPr lang="en-US" sz="2400" b="1" dirty="0">
                <a:latin typeface="Arial" pitchFamily="34" charset="0"/>
                <a:cs typeface="Arial" pitchFamily="34" charset="0"/>
              </a:rPr>
              <a:t> </a:t>
            </a:r>
            <a:r>
              <a:rPr lang="en-US" sz="2400" b="1" dirty="0" err="1">
                <a:latin typeface="Arial" pitchFamily="34" charset="0"/>
                <a:cs typeface="Arial" pitchFamily="34" charset="0"/>
              </a:rPr>
              <a:t>secara</a:t>
            </a:r>
            <a:r>
              <a:rPr lang="en-US" sz="2400" b="1" dirty="0">
                <a:latin typeface="Arial" pitchFamily="34" charset="0"/>
                <a:cs typeface="Arial" pitchFamily="34" charset="0"/>
              </a:rPr>
              <a:t> </a:t>
            </a:r>
            <a:r>
              <a:rPr lang="en-US" sz="2400" b="1" dirty="0" err="1">
                <a:latin typeface="Arial" pitchFamily="34" charset="0"/>
                <a:cs typeface="Arial" pitchFamily="34" charset="0"/>
              </a:rPr>
              <a:t>sistematik</a:t>
            </a:r>
            <a:r>
              <a:rPr lang="en-US" sz="2400" b="1" dirty="0">
                <a:latin typeface="Arial" pitchFamily="34" charset="0"/>
                <a:cs typeface="Arial" pitchFamily="34" charset="0"/>
              </a:rPr>
              <a:t> </a:t>
            </a:r>
            <a:r>
              <a:rPr lang="en-US" sz="2400" b="1" dirty="0" err="1">
                <a:latin typeface="Arial" pitchFamily="34" charset="0"/>
                <a:cs typeface="Arial" pitchFamily="34" charset="0"/>
              </a:rPr>
              <a:t>melalui</a:t>
            </a:r>
            <a:r>
              <a:rPr lang="en-US" sz="2400" b="1" dirty="0">
                <a:latin typeface="Arial" pitchFamily="34" charset="0"/>
                <a:cs typeface="Arial" pitchFamily="34" charset="0"/>
              </a:rPr>
              <a:t> </a:t>
            </a:r>
            <a:r>
              <a:rPr lang="en-US" sz="2400" b="1" dirty="0" err="1">
                <a:latin typeface="Arial" pitchFamily="34" charset="0"/>
                <a:cs typeface="Arial" pitchFamily="34" charset="0"/>
              </a:rPr>
              <a:t>tahapan</a:t>
            </a:r>
            <a:r>
              <a:rPr lang="en-US" sz="2400" b="1" dirty="0">
                <a:latin typeface="Arial" pitchFamily="34" charset="0"/>
                <a:cs typeface="Arial" pitchFamily="34" charset="0"/>
              </a:rPr>
              <a:t> yang </a:t>
            </a:r>
            <a:r>
              <a:rPr lang="en-US" sz="2400" b="1" dirty="0" err="1">
                <a:latin typeface="Arial" pitchFamily="34" charset="0"/>
                <a:cs typeface="Arial" pitchFamily="34" charset="0"/>
              </a:rPr>
              <a:t>realistik</a:t>
            </a:r>
            <a:r>
              <a:rPr lang="en-US" sz="2400" b="1" dirty="0">
                <a:latin typeface="Arial" pitchFamily="34" charset="0"/>
                <a:cs typeface="Arial" pitchFamily="34" charset="0"/>
              </a:rPr>
              <a:t> </a:t>
            </a:r>
            <a:r>
              <a:rPr lang="en-US" sz="2400" b="1" dirty="0" err="1">
                <a:latin typeface="Arial" pitchFamily="34" charset="0"/>
                <a:cs typeface="Arial" pitchFamily="34" charset="0"/>
              </a:rPr>
              <a:t>dan</a:t>
            </a:r>
            <a:r>
              <a:rPr lang="en-US" sz="2400" b="1" dirty="0">
                <a:latin typeface="Arial" pitchFamily="34" charset="0"/>
                <a:cs typeface="Arial" pitchFamily="34" charset="0"/>
              </a:rPr>
              <a:t> </a:t>
            </a:r>
            <a:r>
              <a:rPr lang="en-US" sz="2400" b="1" dirty="0" err="1" smtClean="0">
                <a:latin typeface="Arial" pitchFamily="34" charset="0"/>
                <a:cs typeface="Arial" pitchFamily="34" charset="0"/>
              </a:rPr>
              <a:t>terukur</a:t>
            </a:r>
            <a:endParaRPr lang="en-US" sz="2400" dirty="0">
              <a:latin typeface="Arial" pitchFamily="34" charset="0"/>
              <a:cs typeface="Arial" pitchFamily="34" charset="0"/>
            </a:endParaRPr>
          </a:p>
        </p:txBody>
      </p:sp>
      <p:sp>
        <p:nvSpPr>
          <p:cNvPr id="3" name="Rectangle 2"/>
          <p:cNvSpPr/>
          <p:nvPr/>
        </p:nvSpPr>
        <p:spPr>
          <a:xfrm>
            <a:off x="228600" y="1219200"/>
            <a:ext cx="8610600" cy="5078313"/>
          </a:xfrm>
          <a:prstGeom prst="rect">
            <a:avLst/>
          </a:prstGeom>
        </p:spPr>
        <p:txBody>
          <a:bodyPr wrap="square">
            <a:spAutoFit/>
          </a:bodyPr>
          <a:lstStyle/>
          <a:p>
            <a:pPr algn="just">
              <a:lnSpc>
                <a:spcPct val="150000"/>
              </a:lnSpc>
            </a:pPr>
            <a:r>
              <a:rPr lang="en-US" sz="2400" dirty="0" err="1">
                <a:latin typeface="Arial" pitchFamily="34" charset="0"/>
                <a:cs typeface="Arial" pitchFamily="34" charset="0"/>
              </a:rPr>
              <a:t>Setiap</a:t>
            </a:r>
            <a:r>
              <a:rPr lang="en-US" sz="2400" dirty="0">
                <a:latin typeface="Arial" pitchFamily="34" charset="0"/>
                <a:cs typeface="Arial" pitchFamily="34" charset="0"/>
              </a:rPr>
              <a:t> </a:t>
            </a:r>
            <a:r>
              <a:rPr lang="en-US" sz="2400" dirty="0" err="1">
                <a:latin typeface="Arial" pitchFamily="34" charset="0"/>
                <a:cs typeface="Arial" pitchFamily="34" charset="0"/>
              </a:rPr>
              <a:t>perubahan</a:t>
            </a:r>
            <a:r>
              <a:rPr lang="en-US" sz="2400" dirty="0">
                <a:latin typeface="Arial" pitchFamily="34" charset="0"/>
                <a:cs typeface="Arial" pitchFamily="34" charset="0"/>
              </a:rPr>
              <a:t> </a:t>
            </a:r>
            <a:r>
              <a:rPr lang="en-US" sz="2400" dirty="0" err="1">
                <a:latin typeface="Arial" pitchFamily="34" charset="0"/>
                <a:cs typeface="Arial" pitchFamily="34" charset="0"/>
              </a:rPr>
              <a:t>berpotensi</a:t>
            </a:r>
            <a:r>
              <a:rPr lang="en-US" sz="2400" dirty="0">
                <a:latin typeface="Arial" pitchFamily="34" charset="0"/>
                <a:cs typeface="Arial" pitchFamily="34" charset="0"/>
              </a:rPr>
              <a:t> </a:t>
            </a:r>
            <a:r>
              <a:rPr lang="en-US" sz="2400" dirty="0" err="1">
                <a:latin typeface="Arial" pitchFamily="34" charset="0"/>
                <a:cs typeface="Arial" pitchFamily="34" charset="0"/>
              </a:rPr>
              <a:t>menimbulkan</a:t>
            </a:r>
            <a:r>
              <a:rPr lang="en-US" sz="2400" dirty="0">
                <a:latin typeface="Arial" pitchFamily="34" charset="0"/>
                <a:cs typeface="Arial" pitchFamily="34" charset="0"/>
              </a:rPr>
              <a:t> </a:t>
            </a:r>
            <a:r>
              <a:rPr lang="en-US" sz="2400" dirty="0" err="1">
                <a:latin typeface="Arial" pitchFamily="34" charset="0"/>
                <a:cs typeface="Arial" pitchFamily="34" charset="0"/>
              </a:rPr>
              <a:t>ketidakpastian</a:t>
            </a:r>
            <a:r>
              <a:rPr lang="en-US" sz="2400" dirty="0">
                <a:latin typeface="Arial" pitchFamily="34" charset="0"/>
                <a:cs typeface="Arial" pitchFamily="34" charset="0"/>
              </a:rPr>
              <a:t>, </a:t>
            </a:r>
            <a:r>
              <a:rPr lang="en-US" sz="2400" dirty="0" err="1">
                <a:latin typeface="Arial" pitchFamily="34" charset="0"/>
                <a:cs typeface="Arial" pitchFamily="34" charset="0"/>
              </a:rPr>
              <a:t>oleh</a:t>
            </a:r>
            <a:r>
              <a:rPr lang="en-US" sz="2400" dirty="0">
                <a:latin typeface="Arial" pitchFamily="34" charset="0"/>
                <a:cs typeface="Arial" pitchFamily="34" charset="0"/>
              </a:rPr>
              <a:t> </a:t>
            </a:r>
            <a:r>
              <a:rPr lang="en-US" sz="2400" dirty="0" err="1">
                <a:latin typeface="Arial" pitchFamily="34" charset="0"/>
                <a:cs typeface="Arial" pitchFamily="34" charset="0"/>
              </a:rPr>
              <a:t>karena</a:t>
            </a:r>
            <a:r>
              <a:rPr lang="en-US" sz="2400" dirty="0">
                <a:latin typeface="Arial" pitchFamily="34" charset="0"/>
                <a:cs typeface="Arial" pitchFamily="34" charset="0"/>
              </a:rPr>
              <a:t> </a:t>
            </a:r>
            <a:r>
              <a:rPr lang="en-US" sz="2400" dirty="0" err="1">
                <a:latin typeface="Arial" pitchFamily="34" charset="0"/>
                <a:cs typeface="Arial" pitchFamily="34" charset="0"/>
              </a:rPr>
              <a:t>itu</a:t>
            </a:r>
            <a:r>
              <a:rPr lang="en-US" sz="2400" dirty="0">
                <a:latin typeface="Arial" pitchFamily="34" charset="0"/>
                <a:cs typeface="Arial" pitchFamily="34" charset="0"/>
              </a:rPr>
              <a:t> </a:t>
            </a:r>
            <a:r>
              <a:rPr lang="en-US" sz="2400" dirty="0" err="1">
                <a:latin typeface="Arial" pitchFamily="34" charset="0"/>
                <a:cs typeface="Arial" pitchFamily="34" charset="0"/>
              </a:rPr>
              <a:t>pengembangan</a:t>
            </a:r>
            <a:r>
              <a:rPr lang="en-US" sz="2400" dirty="0">
                <a:latin typeface="Arial" pitchFamily="34" charset="0"/>
                <a:cs typeface="Arial" pitchFamily="34" charset="0"/>
              </a:rPr>
              <a:t> </a:t>
            </a:r>
            <a:r>
              <a:rPr lang="en-US" sz="2400" i="1" dirty="0">
                <a:latin typeface="Arial" pitchFamily="34" charset="0"/>
                <a:cs typeface="Arial" pitchFamily="34" charset="0"/>
              </a:rPr>
              <a:t>e-government </a:t>
            </a:r>
            <a:r>
              <a:rPr lang="en-US" sz="2400" dirty="0" err="1">
                <a:latin typeface="Arial" pitchFamily="34" charset="0"/>
                <a:cs typeface="Arial" pitchFamily="34" charset="0"/>
              </a:rPr>
              <a:t>perlu</a:t>
            </a:r>
            <a:r>
              <a:rPr lang="en-US" sz="2400" dirty="0">
                <a:latin typeface="Arial" pitchFamily="34" charset="0"/>
                <a:cs typeface="Arial" pitchFamily="34" charset="0"/>
              </a:rPr>
              <a:t> </a:t>
            </a:r>
            <a:r>
              <a:rPr lang="en-US" sz="2400" dirty="0" err="1">
                <a:latin typeface="Arial" pitchFamily="34" charset="0"/>
                <a:cs typeface="Arial" pitchFamily="34" charset="0"/>
              </a:rPr>
              <a:t>direncanakan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dilaksanakan</a:t>
            </a:r>
            <a:r>
              <a:rPr lang="en-US" sz="2400" dirty="0">
                <a:latin typeface="Arial" pitchFamily="34" charset="0"/>
                <a:cs typeface="Arial" pitchFamily="34" charset="0"/>
              </a:rPr>
              <a:t> </a:t>
            </a:r>
            <a:r>
              <a:rPr lang="en-US" sz="2400" dirty="0" err="1">
                <a:latin typeface="Arial" pitchFamily="34" charset="0"/>
                <a:cs typeface="Arial" pitchFamily="34" charset="0"/>
              </a:rPr>
              <a:t>secara</a:t>
            </a:r>
            <a:r>
              <a:rPr lang="en-US" sz="2400" dirty="0">
                <a:latin typeface="Arial" pitchFamily="34" charset="0"/>
                <a:cs typeface="Arial" pitchFamily="34" charset="0"/>
              </a:rPr>
              <a:t> </a:t>
            </a:r>
            <a:r>
              <a:rPr lang="en-US" sz="2400" dirty="0" err="1">
                <a:latin typeface="Arial" pitchFamily="34" charset="0"/>
                <a:cs typeface="Arial" pitchFamily="34" charset="0"/>
              </a:rPr>
              <a:t>sistematik</a:t>
            </a:r>
            <a:r>
              <a:rPr lang="en-US" sz="2400" dirty="0">
                <a:latin typeface="Arial" pitchFamily="34" charset="0"/>
                <a:cs typeface="Arial" pitchFamily="34" charset="0"/>
              </a:rPr>
              <a:t> </a:t>
            </a:r>
            <a:r>
              <a:rPr lang="en-US" sz="2400" dirty="0" err="1">
                <a:latin typeface="Arial" pitchFamily="34" charset="0"/>
                <a:cs typeface="Arial" pitchFamily="34" charset="0"/>
              </a:rPr>
              <a:t>melalui</a:t>
            </a:r>
            <a:r>
              <a:rPr lang="en-US" sz="2400" dirty="0">
                <a:latin typeface="Arial" pitchFamily="34" charset="0"/>
                <a:cs typeface="Arial" pitchFamily="34" charset="0"/>
              </a:rPr>
              <a:t> </a:t>
            </a:r>
            <a:r>
              <a:rPr lang="en-US" sz="2400" dirty="0" err="1">
                <a:latin typeface="Arial" pitchFamily="34" charset="0"/>
                <a:cs typeface="Arial" pitchFamily="34" charset="0"/>
              </a:rPr>
              <a:t>tahapan</a:t>
            </a:r>
            <a:r>
              <a:rPr lang="en-US" sz="2400" dirty="0">
                <a:latin typeface="Arial" pitchFamily="34" charset="0"/>
                <a:cs typeface="Arial" pitchFamily="34" charset="0"/>
              </a:rPr>
              <a:t> yang </a:t>
            </a:r>
            <a:r>
              <a:rPr lang="en-US" sz="2400" dirty="0" err="1">
                <a:latin typeface="Arial" pitchFamily="34" charset="0"/>
                <a:cs typeface="Arial" pitchFamily="34" charset="0"/>
              </a:rPr>
              <a:t>realistik</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sasaran</a:t>
            </a:r>
            <a:r>
              <a:rPr lang="en-US" sz="2400" dirty="0">
                <a:latin typeface="Arial" pitchFamily="34" charset="0"/>
                <a:cs typeface="Arial" pitchFamily="34" charset="0"/>
              </a:rPr>
              <a:t> yang </a:t>
            </a:r>
            <a:r>
              <a:rPr lang="en-US" sz="2400" dirty="0" err="1">
                <a:latin typeface="Arial" pitchFamily="34" charset="0"/>
                <a:cs typeface="Arial" pitchFamily="34" charset="0"/>
              </a:rPr>
              <a:t>terukur</a:t>
            </a:r>
            <a:r>
              <a:rPr lang="en-US" sz="2400" dirty="0">
                <a:latin typeface="Arial" pitchFamily="34" charset="0"/>
                <a:cs typeface="Arial" pitchFamily="34" charset="0"/>
              </a:rPr>
              <a:t>, </a:t>
            </a:r>
            <a:r>
              <a:rPr lang="en-US" sz="2400" dirty="0" err="1">
                <a:latin typeface="Arial" pitchFamily="34" charset="0"/>
                <a:cs typeface="Arial" pitchFamily="34" charset="0"/>
              </a:rPr>
              <a:t>sehingga</a:t>
            </a:r>
            <a:r>
              <a:rPr lang="en-US" sz="2400" dirty="0">
                <a:latin typeface="Arial" pitchFamily="34" charset="0"/>
                <a:cs typeface="Arial" pitchFamily="34" charset="0"/>
              </a:rPr>
              <a:t> </a:t>
            </a:r>
            <a:r>
              <a:rPr lang="en-US" sz="2400" dirty="0" err="1">
                <a:latin typeface="Arial" pitchFamily="34" charset="0"/>
                <a:cs typeface="Arial" pitchFamily="34" charset="0"/>
              </a:rPr>
              <a:t>dapat</a:t>
            </a:r>
            <a:r>
              <a:rPr lang="en-US" sz="2400" dirty="0">
                <a:latin typeface="Arial" pitchFamily="34" charset="0"/>
                <a:cs typeface="Arial" pitchFamily="34" charset="0"/>
              </a:rPr>
              <a:t> </a:t>
            </a:r>
            <a:r>
              <a:rPr lang="en-US" sz="2400" dirty="0" err="1">
                <a:latin typeface="Arial" pitchFamily="34" charset="0"/>
                <a:cs typeface="Arial" pitchFamily="34" charset="0"/>
              </a:rPr>
              <a:t>difahami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diikuti</a:t>
            </a:r>
            <a:r>
              <a:rPr lang="en-US" sz="2400" dirty="0">
                <a:latin typeface="Arial" pitchFamily="34" charset="0"/>
                <a:cs typeface="Arial" pitchFamily="34" charset="0"/>
              </a:rPr>
              <a:t> </a:t>
            </a:r>
            <a:r>
              <a:rPr lang="en-US" sz="2400" dirty="0" err="1">
                <a:latin typeface="Arial" pitchFamily="34" charset="0"/>
                <a:cs typeface="Arial" pitchFamily="34" charset="0"/>
              </a:rPr>
              <a:t>oleh</a:t>
            </a:r>
            <a:r>
              <a:rPr lang="en-US" sz="2400" dirty="0">
                <a:latin typeface="Arial" pitchFamily="34" charset="0"/>
                <a:cs typeface="Arial" pitchFamily="34" charset="0"/>
              </a:rPr>
              <a:t> </a:t>
            </a:r>
            <a:r>
              <a:rPr lang="en-US" sz="2400" dirty="0" err="1">
                <a:latin typeface="Arial" pitchFamily="34" charset="0"/>
                <a:cs typeface="Arial" pitchFamily="34" charset="0"/>
              </a:rPr>
              <a:t>semua</a:t>
            </a:r>
            <a:r>
              <a:rPr lang="en-US" sz="2400" dirty="0">
                <a:latin typeface="Arial" pitchFamily="34" charset="0"/>
                <a:cs typeface="Arial" pitchFamily="34" charset="0"/>
              </a:rPr>
              <a:t> </a:t>
            </a:r>
            <a:r>
              <a:rPr lang="en-US" sz="2400" dirty="0" err="1">
                <a:latin typeface="Arial" pitchFamily="34" charset="0"/>
                <a:cs typeface="Arial" pitchFamily="34" charset="0"/>
              </a:rPr>
              <a:t>pihak</a:t>
            </a:r>
            <a:r>
              <a:rPr lang="en-US" sz="2400" dirty="0">
                <a:latin typeface="Arial" pitchFamily="34" charset="0"/>
                <a:cs typeface="Arial" pitchFamily="34" charset="0"/>
              </a:rPr>
              <a:t>. </a:t>
            </a:r>
            <a:r>
              <a:rPr lang="en-US" sz="2400" dirty="0" err="1">
                <a:latin typeface="Arial" pitchFamily="34" charset="0"/>
                <a:cs typeface="Arial" pitchFamily="34" charset="0"/>
              </a:rPr>
              <a:t>Berdasarkan</a:t>
            </a:r>
            <a:r>
              <a:rPr lang="en-US" sz="2400" dirty="0">
                <a:latin typeface="Arial" pitchFamily="34" charset="0"/>
                <a:cs typeface="Arial" pitchFamily="34" charset="0"/>
              </a:rPr>
              <a:t> </a:t>
            </a:r>
            <a:r>
              <a:rPr lang="en-US" sz="2400" dirty="0" err="1">
                <a:latin typeface="Arial" pitchFamily="34" charset="0"/>
                <a:cs typeface="Arial" pitchFamily="34" charset="0"/>
              </a:rPr>
              <a:t>sifat</a:t>
            </a:r>
            <a:r>
              <a:rPr lang="en-US" sz="2400" dirty="0">
                <a:latin typeface="Arial" pitchFamily="34" charset="0"/>
                <a:cs typeface="Arial" pitchFamily="34" charset="0"/>
              </a:rPr>
              <a:t> </a:t>
            </a:r>
            <a:r>
              <a:rPr lang="en-US" sz="2400" b="1" dirty="0" err="1">
                <a:solidFill>
                  <a:srgbClr val="FF0000"/>
                </a:solidFill>
                <a:latin typeface="Arial" pitchFamily="34" charset="0"/>
                <a:cs typeface="Arial" pitchFamily="34" charset="0"/>
              </a:rPr>
              <a:t>transaksi</a:t>
            </a:r>
            <a:r>
              <a:rPr lang="en-US" sz="2400" b="1" dirty="0">
                <a:solidFill>
                  <a:srgbClr val="FF0000"/>
                </a:solidFill>
                <a:latin typeface="Arial" pitchFamily="34" charset="0"/>
                <a:cs typeface="Arial" pitchFamily="34" charset="0"/>
              </a:rPr>
              <a:t> </a:t>
            </a:r>
            <a:r>
              <a:rPr lang="en-US" sz="2400" b="1" dirty="0" err="1">
                <a:solidFill>
                  <a:srgbClr val="FF0000"/>
                </a:solidFill>
                <a:latin typeface="Arial" pitchFamily="34" charset="0"/>
                <a:cs typeface="Arial" pitchFamily="34" charset="0"/>
              </a:rPr>
              <a:t>informasi</a:t>
            </a:r>
            <a:r>
              <a:rPr lang="en-US" sz="2400" b="1" dirty="0">
                <a:solidFill>
                  <a:srgbClr val="FF0000"/>
                </a:solidFill>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b="1" dirty="0" err="1">
                <a:solidFill>
                  <a:srgbClr val="0070C0"/>
                </a:solidFill>
                <a:latin typeface="Arial" pitchFamily="34" charset="0"/>
                <a:cs typeface="Arial" pitchFamily="34" charset="0"/>
              </a:rPr>
              <a:t>pelayanan</a:t>
            </a:r>
            <a:r>
              <a:rPr lang="en-US" sz="2400" b="1" dirty="0">
                <a:solidFill>
                  <a:srgbClr val="0070C0"/>
                </a:solidFill>
                <a:latin typeface="Arial" pitchFamily="34" charset="0"/>
                <a:cs typeface="Arial" pitchFamily="34" charset="0"/>
              </a:rPr>
              <a:t> </a:t>
            </a:r>
            <a:r>
              <a:rPr lang="en-US" sz="2400" b="1" dirty="0" err="1">
                <a:solidFill>
                  <a:srgbClr val="0070C0"/>
                </a:solidFill>
                <a:latin typeface="Arial" pitchFamily="34" charset="0"/>
                <a:cs typeface="Arial" pitchFamily="34" charset="0"/>
              </a:rPr>
              <a:t>publik</a:t>
            </a:r>
            <a:r>
              <a:rPr lang="en-US" sz="2400" dirty="0">
                <a:latin typeface="Arial" pitchFamily="34" charset="0"/>
                <a:cs typeface="Arial" pitchFamily="34" charset="0"/>
              </a:rPr>
              <a:t> yang </a:t>
            </a:r>
            <a:r>
              <a:rPr lang="en-US" sz="2400" dirty="0" err="1">
                <a:latin typeface="Arial" pitchFamily="34" charset="0"/>
                <a:cs typeface="Arial" pitchFamily="34" charset="0"/>
              </a:rPr>
              <a:t>disediakan</a:t>
            </a:r>
            <a:r>
              <a:rPr lang="en-US" sz="2400" dirty="0">
                <a:latin typeface="Arial" pitchFamily="34" charset="0"/>
                <a:cs typeface="Arial" pitchFamily="34" charset="0"/>
              </a:rPr>
              <a:t> </a:t>
            </a:r>
            <a:r>
              <a:rPr lang="en-US" sz="2400" dirty="0" err="1">
                <a:latin typeface="Arial" pitchFamily="34" charset="0"/>
                <a:cs typeface="Arial" pitchFamily="34" charset="0"/>
              </a:rPr>
              <a:t>oleh</a:t>
            </a:r>
            <a:r>
              <a:rPr lang="en-US" sz="2400" dirty="0">
                <a:latin typeface="Arial" pitchFamily="34" charset="0"/>
                <a:cs typeface="Arial" pitchFamily="34" charset="0"/>
              </a:rPr>
              <a:t> </a:t>
            </a:r>
            <a:r>
              <a:rPr lang="en-US" sz="2400" dirty="0" err="1">
                <a:latin typeface="Arial" pitchFamily="34" charset="0"/>
                <a:cs typeface="Arial" pitchFamily="34" charset="0"/>
              </a:rPr>
              <a:t>pemerintah</a:t>
            </a:r>
            <a:r>
              <a:rPr lang="en-US" sz="2400" dirty="0">
                <a:latin typeface="Arial" pitchFamily="34" charset="0"/>
                <a:cs typeface="Arial" pitchFamily="34" charset="0"/>
              </a:rPr>
              <a:t> </a:t>
            </a:r>
            <a:r>
              <a:rPr lang="en-US" sz="2400" dirty="0" err="1">
                <a:latin typeface="Arial" pitchFamily="34" charset="0"/>
                <a:cs typeface="Arial" pitchFamily="34" charset="0"/>
              </a:rPr>
              <a:t>melalui</a:t>
            </a:r>
            <a:r>
              <a:rPr lang="en-US" sz="2400" dirty="0">
                <a:latin typeface="Arial" pitchFamily="34" charset="0"/>
                <a:cs typeface="Arial" pitchFamily="34" charset="0"/>
              </a:rPr>
              <a:t> </a:t>
            </a:r>
            <a:r>
              <a:rPr lang="en-US" sz="2400" dirty="0" err="1">
                <a:latin typeface="Arial" pitchFamily="34" charset="0"/>
                <a:cs typeface="Arial" pitchFamily="34" charset="0"/>
              </a:rPr>
              <a:t>jaringan</a:t>
            </a:r>
            <a:r>
              <a:rPr lang="en-US" sz="2400" dirty="0">
                <a:latin typeface="Arial" pitchFamily="34" charset="0"/>
                <a:cs typeface="Arial" pitchFamily="34" charset="0"/>
              </a:rPr>
              <a:t> </a:t>
            </a:r>
            <a:r>
              <a:rPr lang="en-US" sz="2400" dirty="0" err="1">
                <a:latin typeface="Arial" pitchFamily="34" charset="0"/>
                <a:cs typeface="Arial" pitchFamily="34" charset="0"/>
              </a:rPr>
              <a:t>informasi</a:t>
            </a:r>
            <a:r>
              <a:rPr lang="en-US" sz="2400" dirty="0">
                <a:latin typeface="Arial" pitchFamily="34" charset="0"/>
                <a:cs typeface="Arial" pitchFamily="34" charset="0"/>
              </a:rPr>
              <a:t>, </a:t>
            </a:r>
            <a:r>
              <a:rPr lang="en-US" sz="2400" dirty="0" err="1">
                <a:latin typeface="Arial" pitchFamily="34" charset="0"/>
                <a:cs typeface="Arial" pitchFamily="34" charset="0"/>
              </a:rPr>
              <a:t>pengembangan</a:t>
            </a:r>
            <a:r>
              <a:rPr lang="en-US" sz="2400" dirty="0">
                <a:latin typeface="Arial" pitchFamily="34" charset="0"/>
                <a:cs typeface="Arial" pitchFamily="34" charset="0"/>
              </a:rPr>
              <a:t> </a:t>
            </a:r>
            <a:r>
              <a:rPr lang="en-US" sz="2400" i="1" dirty="0">
                <a:latin typeface="Arial" pitchFamily="34" charset="0"/>
                <a:cs typeface="Arial" pitchFamily="34" charset="0"/>
              </a:rPr>
              <a:t>e-government</a:t>
            </a:r>
            <a:r>
              <a:rPr lang="en-US" sz="2400" dirty="0">
                <a:latin typeface="Arial" pitchFamily="34" charset="0"/>
                <a:cs typeface="Arial" pitchFamily="34" charset="0"/>
              </a:rPr>
              <a:t> </a:t>
            </a:r>
            <a:r>
              <a:rPr lang="en-US" sz="2400" dirty="0" err="1">
                <a:latin typeface="Arial" pitchFamily="34" charset="0"/>
                <a:cs typeface="Arial" pitchFamily="34" charset="0"/>
              </a:rPr>
              <a:t>dapat</a:t>
            </a:r>
            <a:r>
              <a:rPr lang="en-US" sz="2400" dirty="0">
                <a:latin typeface="Arial" pitchFamily="34" charset="0"/>
                <a:cs typeface="Arial" pitchFamily="34" charset="0"/>
              </a:rPr>
              <a:t> </a:t>
            </a:r>
            <a:r>
              <a:rPr lang="en-US" sz="2400" dirty="0" err="1">
                <a:latin typeface="Arial" pitchFamily="34" charset="0"/>
                <a:cs typeface="Arial" pitchFamily="34" charset="0"/>
              </a:rPr>
              <a:t>dilaksanakan</a:t>
            </a:r>
            <a:r>
              <a:rPr lang="en-US" sz="2400" dirty="0">
                <a:latin typeface="Arial" pitchFamily="34" charset="0"/>
                <a:cs typeface="Arial" pitchFamily="34" charset="0"/>
              </a:rPr>
              <a:t> </a:t>
            </a:r>
            <a:r>
              <a:rPr lang="en-US" sz="2400" dirty="0" err="1">
                <a:latin typeface="Arial" pitchFamily="34" charset="0"/>
                <a:cs typeface="Arial" pitchFamily="34" charset="0"/>
              </a:rPr>
              <a:t>melalui</a:t>
            </a:r>
            <a:r>
              <a:rPr lang="en-US" sz="2400" dirty="0">
                <a:latin typeface="Arial" pitchFamily="34" charset="0"/>
                <a:cs typeface="Arial" pitchFamily="34" charset="0"/>
              </a:rPr>
              <a:t> 4 (</a:t>
            </a:r>
            <a:r>
              <a:rPr lang="en-US" sz="2400" dirty="0" err="1">
                <a:latin typeface="Arial" pitchFamily="34" charset="0"/>
                <a:cs typeface="Arial" pitchFamily="34" charset="0"/>
              </a:rPr>
              <a:t>empat</a:t>
            </a:r>
            <a:r>
              <a:rPr lang="en-US" sz="2400" dirty="0">
                <a:latin typeface="Arial" pitchFamily="34" charset="0"/>
                <a:cs typeface="Arial" pitchFamily="34" charset="0"/>
              </a:rPr>
              <a:t>) </a:t>
            </a:r>
            <a:r>
              <a:rPr lang="en-US" sz="2400" dirty="0" err="1">
                <a:latin typeface="Arial" pitchFamily="34" charset="0"/>
                <a:cs typeface="Arial" pitchFamily="34" charset="0"/>
              </a:rPr>
              <a:t>tingkatan</a:t>
            </a:r>
            <a:r>
              <a:rPr lang="en-US" sz="2400" dirty="0">
                <a:latin typeface="Arial" pitchFamily="34" charset="0"/>
                <a:cs typeface="Arial" pitchFamily="34" charset="0"/>
              </a:rPr>
              <a:t> </a:t>
            </a:r>
            <a:r>
              <a:rPr lang="en-US" sz="2400" dirty="0" err="1">
                <a:solidFill>
                  <a:srgbClr val="FF0000"/>
                </a:solidFill>
                <a:latin typeface="Arial" pitchFamily="34" charset="0"/>
                <a:cs typeface="Arial" pitchFamily="34" charset="0"/>
              </a:rPr>
              <a:t>sebagai</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berikut</a:t>
            </a:r>
            <a:r>
              <a:rPr lang="en-US" sz="2400" dirty="0">
                <a:solidFill>
                  <a:srgbClr val="FF0000"/>
                </a:solidFill>
                <a:latin typeface="Arial" pitchFamily="34" charset="0"/>
                <a:cs typeface="Arial" pitchFamily="34" charset="0"/>
              </a:rPr>
              <a:t> </a:t>
            </a:r>
            <a:r>
              <a:rPr lang="en-US" dirty="0">
                <a:solidFill>
                  <a:srgbClr val="FF0000"/>
                </a:solidFill>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73314"/>
            <a:ext cx="9144000"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US" sz="4000" b="1" dirty="0">
                <a:latin typeface="Arial" pitchFamily="34" charset="0"/>
                <a:cs typeface="Arial" pitchFamily="34" charset="0"/>
              </a:rPr>
              <a:t>Tingkat 1 -  </a:t>
            </a:r>
            <a:r>
              <a:rPr lang="en-US" sz="4000" b="1" dirty="0" err="1">
                <a:latin typeface="Arial" pitchFamily="34" charset="0"/>
                <a:cs typeface="Arial" pitchFamily="34" charset="0"/>
              </a:rPr>
              <a:t>Persiapan</a:t>
            </a:r>
            <a:r>
              <a:rPr lang="en-US" sz="4000" b="1" dirty="0">
                <a:latin typeface="Arial" pitchFamily="34" charset="0"/>
                <a:cs typeface="Arial" pitchFamily="34" charset="0"/>
              </a:rPr>
              <a:t> </a:t>
            </a:r>
            <a:r>
              <a:rPr lang="en-US" sz="4000" b="1" i="1" dirty="0" smtClean="0">
                <a:latin typeface="Arial" pitchFamily="34" charset="0"/>
                <a:cs typeface="Arial" pitchFamily="34" charset="0"/>
              </a:rPr>
              <a:t> </a:t>
            </a:r>
            <a:endParaRPr lang="en-US" sz="4000" b="1" dirty="0">
              <a:latin typeface="Arial" pitchFamily="34" charset="0"/>
              <a:cs typeface="Arial" pitchFamily="34" charset="0"/>
            </a:endParaRPr>
          </a:p>
        </p:txBody>
      </p:sp>
      <p:sp>
        <p:nvSpPr>
          <p:cNvPr id="5" name="Rectangle 4"/>
          <p:cNvSpPr/>
          <p:nvPr/>
        </p:nvSpPr>
        <p:spPr>
          <a:xfrm>
            <a:off x="0" y="2537936"/>
            <a:ext cx="9144000" cy="7078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en-US" sz="4000" b="1" dirty="0">
                <a:latin typeface="Arial" pitchFamily="34" charset="0"/>
                <a:cs typeface="Arial" pitchFamily="34" charset="0"/>
              </a:rPr>
              <a:t>Tingkat 2  -  </a:t>
            </a:r>
            <a:r>
              <a:rPr lang="en-US" sz="4000" b="1" dirty="0" err="1">
                <a:latin typeface="Arial" pitchFamily="34" charset="0"/>
                <a:cs typeface="Arial" pitchFamily="34" charset="0"/>
              </a:rPr>
              <a:t>Pematangan</a:t>
            </a:r>
            <a:r>
              <a:rPr lang="en-US" sz="4000" b="1" dirty="0">
                <a:latin typeface="Arial" pitchFamily="34" charset="0"/>
                <a:cs typeface="Arial" pitchFamily="34" charset="0"/>
              </a:rPr>
              <a:t> </a:t>
            </a:r>
          </a:p>
        </p:txBody>
      </p:sp>
      <p:sp>
        <p:nvSpPr>
          <p:cNvPr id="6" name="Rectangle 5"/>
          <p:cNvSpPr/>
          <p:nvPr/>
        </p:nvSpPr>
        <p:spPr>
          <a:xfrm>
            <a:off x="0" y="4778514"/>
            <a:ext cx="9144000" cy="7078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en-US" sz="4000" b="1" dirty="0">
                <a:latin typeface="Arial" pitchFamily="34" charset="0"/>
                <a:cs typeface="Arial" pitchFamily="34" charset="0"/>
              </a:rPr>
              <a:t>Tingkat 4  -  </a:t>
            </a:r>
            <a:r>
              <a:rPr lang="en-US" sz="4000" b="1" dirty="0" err="1">
                <a:latin typeface="Arial" pitchFamily="34" charset="0"/>
                <a:cs typeface="Arial" pitchFamily="34" charset="0"/>
              </a:rPr>
              <a:t>Pemanfaatan</a:t>
            </a:r>
            <a:r>
              <a:rPr lang="en-US" sz="4000" b="1" dirty="0">
                <a:latin typeface="Arial" pitchFamily="34" charset="0"/>
                <a:cs typeface="Arial" pitchFamily="34" charset="0"/>
              </a:rPr>
              <a:t> </a:t>
            </a:r>
          </a:p>
        </p:txBody>
      </p:sp>
      <p:sp>
        <p:nvSpPr>
          <p:cNvPr id="7" name="Rectangle 6"/>
          <p:cNvSpPr/>
          <p:nvPr/>
        </p:nvSpPr>
        <p:spPr>
          <a:xfrm>
            <a:off x="0" y="3635514"/>
            <a:ext cx="9144000" cy="707886"/>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4000" b="1" dirty="0">
                <a:latin typeface="Arial" pitchFamily="34" charset="0"/>
                <a:cs typeface="Arial" pitchFamily="34" charset="0"/>
              </a:rPr>
              <a:t>Tingkat 3 - </a:t>
            </a:r>
            <a:r>
              <a:rPr lang="en-US" sz="4000" b="1" dirty="0" err="1">
                <a:latin typeface="Arial" pitchFamily="34" charset="0"/>
                <a:cs typeface="Arial" pitchFamily="34" charset="0"/>
              </a:rPr>
              <a:t>Pemantapan</a:t>
            </a:r>
            <a:r>
              <a:rPr lang="en-US" sz="4000" b="1" dirty="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360</Words>
  <Application>Microsoft Office PowerPoint</Application>
  <PresentationFormat>On-screen Show (4:3)</PresentationFormat>
  <Paragraphs>18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STRATEGI PENGEMBANGAN E-GOVERMENT </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10</cp:revision>
  <dcterms:created xsi:type="dcterms:W3CDTF">2009-10-18T00:12:25Z</dcterms:created>
  <dcterms:modified xsi:type="dcterms:W3CDTF">2009-10-18T01:15:43Z</dcterms:modified>
</cp:coreProperties>
</file>