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88" r:id="rId2"/>
    <p:sldId id="459" r:id="rId3"/>
    <p:sldId id="458" r:id="rId4"/>
    <p:sldId id="510" r:id="rId5"/>
    <p:sldId id="511" r:id="rId6"/>
    <p:sldId id="517" r:id="rId7"/>
    <p:sldId id="512" r:id="rId8"/>
    <p:sldId id="407" r:id="rId9"/>
    <p:sldId id="513" r:id="rId10"/>
    <p:sldId id="447" r:id="rId11"/>
    <p:sldId id="448" r:id="rId12"/>
    <p:sldId id="449" r:id="rId13"/>
    <p:sldId id="450" r:id="rId14"/>
    <p:sldId id="451" r:id="rId15"/>
    <p:sldId id="462" r:id="rId16"/>
    <p:sldId id="518" r:id="rId17"/>
    <p:sldId id="501" r:id="rId18"/>
    <p:sldId id="402" r:id="rId19"/>
    <p:sldId id="403" r:id="rId20"/>
    <p:sldId id="410" r:id="rId21"/>
    <p:sldId id="401" r:id="rId22"/>
    <p:sldId id="347" r:id="rId23"/>
    <p:sldId id="516" r:id="rId24"/>
    <p:sldId id="482" r:id="rId25"/>
    <p:sldId id="515" r:id="rId26"/>
    <p:sldId id="413" r:id="rId27"/>
    <p:sldId id="414" r:id="rId28"/>
    <p:sldId id="469" r:id="rId29"/>
    <p:sldId id="416" r:id="rId30"/>
    <p:sldId id="417" r:id="rId31"/>
    <p:sldId id="468" r:id="rId32"/>
    <p:sldId id="520" r:id="rId33"/>
    <p:sldId id="519" r:id="rId34"/>
    <p:sldId id="406" r:id="rId35"/>
  </p:sldIdLst>
  <p:sldSz cx="9144000" cy="6858000" type="screen4x3"/>
  <p:notesSz cx="6858000" cy="9296400"/>
  <p:defaultTextStyle>
    <a:defPPr>
      <a:defRPr lang="id-ID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FFCCFF"/>
    <a:srgbClr val="00FF00"/>
    <a:srgbClr val="0033CC"/>
    <a:srgbClr val="CC3300"/>
    <a:srgbClr val="F4F418"/>
    <a:srgbClr val="00823B"/>
    <a:srgbClr val="409E6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463" autoAdjust="0"/>
    <p:restoredTop sz="94624" autoAdjust="0"/>
  </p:normalViewPr>
  <p:slideViewPr>
    <p:cSldViewPr>
      <p:cViewPr>
        <p:scale>
          <a:sx n="60" d="100"/>
          <a:sy n="60" d="100"/>
        </p:scale>
        <p:origin x="-1122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9" d="100"/>
        <a:sy n="99" d="100"/>
      </p:scale>
      <p:origin x="0" y="3252"/>
    </p:cViewPr>
  </p:sorterViewPr>
  <p:notesViewPr>
    <p:cSldViewPr>
      <p:cViewPr varScale="1">
        <p:scale>
          <a:sx n="71" d="100"/>
          <a:sy n="71" d="100"/>
        </p:scale>
        <p:origin x="-1686" y="-102"/>
      </p:cViewPr>
      <p:guideLst>
        <p:guide orient="horz" pos="2928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158D0E0-3B01-463E-816F-C11C53D9B4A2}" type="datetimeFigureOut">
              <a:rPr lang="en-US"/>
              <a:pPr>
                <a:defRPr/>
              </a:pPr>
              <a:t>2/26/2011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95246AA-BEBB-48BB-B4F0-994438A8C4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59600C6-A615-49E2-B2FE-D6F1411AD810}" type="datetimeFigureOut">
              <a:rPr lang="en-US"/>
              <a:pPr>
                <a:defRPr/>
              </a:pPr>
              <a:t>2/26/2011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9587094-F514-412E-BAC1-F2C6E64DD3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704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BB3C27-6FE9-4403-B1FE-59192755B0B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33502-8A96-4564-A55A-D97F6288027B}" type="datetimeFigureOut">
              <a:rPr lang="id-ID"/>
              <a:pPr>
                <a:defRPr/>
              </a:pPr>
              <a:t>26/02/2011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42F51-55C3-4F5F-AC0A-5BA146C5E92E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advClick="0"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A5562-5415-44D5-A354-F15D016D1590}" type="datetimeFigureOut">
              <a:rPr lang="id-ID"/>
              <a:pPr>
                <a:defRPr/>
              </a:pPr>
              <a:t>26/02/2011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55F61-0C64-4EB3-B8FA-F86F2E5BFE01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advClick="0"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CAADA-5BA0-46E2-B424-33702CB9A35F}" type="datetimeFigureOut">
              <a:rPr lang="id-ID"/>
              <a:pPr>
                <a:defRPr/>
              </a:pPr>
              <a:t>26/02/2011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519DD-9F13-4593-9D71-A9FE7BF4E9D4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advClick="0"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D482F-E7D2-4A6B-9681-788BDD69EB83}" type="datetimeFigureOut">
              <a:rPr lang="id-ID"/>
              <a:pPr>
                <a:defRPr/>
              </a:pPr>
              <a:t>26/02/2011</a:t>
            </a:fld>
            <a:endParaRPr lang="id-ID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8DBBB-D2CC-4301-A0AE-6942AA33CA10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advClick="0"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CEBE1-D310-4CEC-BFE5-473EC25890E6}" type="datetimeFigureOut">
              <a:rPr lang="id-ID"/>
              <a:pPr>
                <a:defRPr/>
              </a:pPr>
              <a:t>26/02/2011</a:t>
            </a:fld>
            <a:endParaRPr lang="id-ID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C7B53-DF68-4163-B8C1-B6F7018370B0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advClick="0"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76785-ACA8-4EBE-90CA-E87E9531DA74}" type="datetimeFigureOut">
              <a:rPr lang="id-ID"/>
              <a:pPr>
                <a:defRPr/>
              </a:pPr>
              <a:t>26/02/2011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1FFFF-5D6B-4721-9D8A-225ED51EDCFA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advClick="0"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TANAM POHON 10 jan 10\Banner Pelayanan copy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14963"/>
            <a:ext cx="9144000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BD5E9-C73A-4B0F-8C32-2E211EE74BEA}" type="datetimeFigureOut">
              <a:rPr lang="id-ID"/>
              <a:pPr>
                <a:defRPr/>
              </a:pPr>
              <a:t>26/02/2011</a:t>
            </a:fld>
            <a:endParaRPr lang="id-ID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61CF2-CB04-41BF-810B-414B0694F4B1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advClick="0"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F46AC-A89B-4A09-B5EA-E3E421433F62}" type="datetimeFigureOut">
              <a:rPr lang="id-ID"/>
              <a:pPr>
                <a:defRPr/>
              </a:pPr>
              <a:t>26/02/2011</a:t>
            </a:fld>
            <a:endParaRPr lang="id-ID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ACA33-AA01-4074-843A-05F47E79BFC7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advClick="0"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d-ID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A8282-447C-4074-9DBE-E2EA43DE726F}" type="datetimeFigureOut">
              <a:rPr lang="id-ID"/>
              <a:pPr>
                <a:defRPr/>
              </a:pPr>
              <a:t>26/02/2011</a:t>
            </a:fld>
            <a:endParaRPr lang="id-ID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9780E-4353-474C-A928-D52C534C127E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advClick="0"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22786-92B2-47CA-9DC9-15695E3752AF}" type="datetimeFigureOut">
              <a:rPr lang="id-ID"/>
              <a:pPr>
                <a:defRPr/>
              </a:pPr>
              <a:t>26/02/2011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84C1E-D763-4D79-B2FC-E08F188E1FBA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advClick="0"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ABB96-F9B8-4555-895B-42EFEBA3F68B}" type="datetimeFigureOut">
              <a:rPr lang="id-ID"/>
              <a:pPr>
                <a:defRPr/>
              </a:pPr>
              <a:t>26/02/2011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12E74-25DC-41C2-B81A-43B5578DC503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advClick="0"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id-ID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678806-6BD5-429E-A49E-7C947F908F2C}" type="datetimeFigureOut">
              <a:rPr lang="id-ID"/>
              <a:pPr>
                <a:defRPr/>
              </a:pPr>
              <a:t>26/02/2011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A31A21A-ECA1-4D7E-9460-F1AF734F832B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60" r:id="rId7"/>
    <p:sldLayoutId id="2147483653" r:id="rId8"/>
    <p:sldLayoutId id="2147483652" r:id="rId9"/>
    <p:sldLayoutId id="2147483651" r:id="rId10"/>
    <p:sldLayoutId id="2147483650" r:id="rId11"/>
  </p:sldLayoutIdLst>
  <p:transition advClick="0">
    <p:pull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.id/imgres?imgurl=http://auliaoon90.files.wordpress.com/2009/05/komputer.jpg&amp;imgrefurl=http://auliaoon90.wordpress.com/2009/05/22/kerja-part-time/&amp;usg=__EeqQYdpY-vtu7dWW1fNQ7IWfdgg=&amp;h=335&amp;w=400&amp;sz=20&amp;hl=id&amp;start=14&amp;sig2=ha0JYKAbcWlx9Ruidnjd9Q&amp;tbnid=zZtf35IuA4UC7M:&amp;tbnh=104&amp;tbnw=124&amp;prev=/images?q=komputer&amp;gbv=2&amp;hl=id&amp;sa=G&amp;ei=dwRQS7q7HsyHkAXWl5GlDQ" TargetMode="External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hyperlink" Target="http://images.google.co.id/imgres?imgurl=http://mistinthegarden.com/wp-content/uploads/fax.jpg&amp;imgrefurl=http://mistinthegarden.com/2009/01/14/getting-rid-of-the-fax-machine/&amp;usg=__A475qtPZmN1Mm8T7l7G8GXHws8s=&amp;h=1027&amp;w=1024&amp;sz=90&amp;hl=id&amp;start=12&amp;sig2=LVMVrtSkptAS7gF6zLeFXg&amp;tbnid=YaF3UlKEkj3XSM:&amp;tbnh=150&amp;tbnw=150&amp;prev=/images?q=fax&amp;gbv=2&amp;hl=id&amp;sa=G&amp;ei=DgZQS6D1GMyHkAXal5GlDQ" TargetMode="Externa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260850" y="5111750"/>
            <a:ext cx="59663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latin typeface="Arial" pitchFamily="34" charset="0"/>
                <a:cs typeface="Arial" pitchFamily="34" charset="0"/>
              </a:rPr>
              <a:t>© </a:t>
            </a:r>
            <a:r>
              <a:rPr lang="en-US" sz="1000" b="1" dirty="0" smtClean="0">
                <a:latin typeface="Arial" pitchFamily="34" charset="0"/>
                <a:cs typeface="Arial" pitchFamily="34" charset="0"/>
              </a:rPr>
              <a:t>201</a:t>
            </a:r>
            <a:r>
              <a:rPr lang="id-ID" sz="10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105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5" descr="logo Depkominfo copy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638" y="142852"/>
            <a:ext cx="714375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Box 8"/>
          <p:cNvSpPr txBox="1">
            <a:spLocks noChangeArrowheads="1"/>
          </p:cNvSpPr>
          <p:nvPr/>
        </p:nvSpPr>
        <p:spPr bwMode="auto">
          <a:xfrm>
            <a:off x="4214813" y="790552"/>
            <a:ext cx="7143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latin typeface="Calibri" pitchFamily="34" charset="0"/>
              </a:rPr>
              <a:t>KOMINFO</a:t>
            </a:r>
          </a:p>
        </p:txBody>
      </p:sp>
      <p:sp>
        <p:nvSpPr>
          <p:cNvPr id="15364" name="TextBox 9"/>
          <p:cNvSpPr txBox="1">
            <a:spLocks noChangeArrowheads="1"/>
          </p:cNvSpPr>
          <p:nvPr/>
        </p:nvSpPr>
        <p:spPr bwMode="auto">
          <a:xfrm>
            <a:off x="571500" y="4722813"/>
            <a:ext cx="80010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>
                <a:solidFill>
                  <a:srgbClr val="002060"/>
                </a:solidFill>
                <a:latin typeface="Calibri" pitchFamily="34" charset="0"/>
              </a:rPr>
              <a:t>KEMENTERIAN KOMUNIKASI DAN INFORMATIKA</a:t>
            </a:r>
            <a:endParaRPr lang="id-ID" sz="1400" b="1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r>
              <a:rPr lang="id-ID" sz="1100" b="1">
                <a:solidFill>
                  <a:srgbClr val="002060"/>
                </a:solidFill>
                <a:latin typeface="Calibri" pitchFamily="34" charset="0"/>
              </a:rPr>
              <a:t>PUSAT INFORMASI DAN HUMAS</a:t>
            </a:r>
            <a:endParaRPr lang="en-US" sz="1100" b="1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5365" name="Text Box 9"/>
          <p:cNvSpPr txBox="1">
            <a:spLocks noChangeArrowheads="1"/>
          </p:cNvSpPr>
          <p:nvPr/>
        </p:nvSpPr>
        <p:spPr bwMode="auto">
          <a:xfrm>
            <a:off x="0" y="3357562"/>
            <a:ext cx="9144000" cy="1361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sz="1050" b="1" dirty="0" smtClean="0">
                <a:solidFill>
                  <a:srgbClr val="800000"/>
                </a:solidFill>
              </a:rPr>
              <a:t>Disampaikan pada acara Sosialisasi UU No.14 Tahun 2008 -  DISHUBKOMINFO Kota Serang, di Hotel Pasita – Anyer, 28 Februari 2011 </a:t>
            </a:r>
          </a:p>
          <a:p>
            <a:pPr algn="ctr">
              <a:spcBef>
                <a:spcPct val="50000"/>
              </a:spcBef>
            </a:pPr>
            <a:endParaRPr lang="id-ID" sz="1200" b="1" dirty="0" smtClean="0"/>
          </a:p>
          <a:p>
            <a:pPr algn="ctr">
              <a:spcBef>
                <a:spcPct val="50000"/>
              </a:spcBef>
            </a:pPr>
            <a:r>
              <a:rPr lang="id-ID" sz="1200" b="1" dirty="0" smtClean="0"/>
              <a:t>oleh </a:t>
            </a:r>
            <a:r>
              <a:rPr lang="id-ID" sz="1200" b="1" dirty="0"/>
              <a:t>: Soekartono</a:t>
            </a:r>
          </a:p>
          <a:p>
            <a:pPr algn="ctr">
              <a:spcBef>
                <a:spcPct val="50000"/>
              </a:spcBef>
            </a:pPr>
            <a:r>
              <a:rPr lang="id-ID" sz="1200" b="1" dirty="0" smtClean="0"/>
              <a:t>WebBlog </a:t>
            </a:r>
            <a:r>
              <a:rPr lang="id-ID" sz="1200" b="1" dirty="0"/>
              <a:t>: tonz94.wordpress.com</a:t>
            </a:r>
          </a:p>
          <a:p>
            <a:pPr algn="ctr">
              <a:spcBef>
                <a:spcPct val="50000"/>
              </a:spcBef>
            </a:pPr>
            <a:r>
              <a:rPr lang="id-ID" sz="1200" b="1" dirty="0"/>
              <a:t>Email : tonz94.depkominfo.go.id</a:t>
            </a:r>
            <a:endParaRPr lang="en-GB" sz="1200" b="1" dirty="0"/>
          </a:p>
        </p:txBody>
      </p:sp>
      <p:sp>
        <p:nvSpPr>
          <p:cNvPr id="15366" name="Text Box 10"/>
          <p:cNvSpPr txBox="1">
            <a:spLocks noChangeArrowheads="1"/>
          </p:cNvSpPr>
          <p:nvPr/>
        </p:nvSpPr>
        <p:spPr bwMode="auto">
          <a:xfrm>
            <a:off x="0" y="1049238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id-ID" sz="2400" b="1" dirty="0" smtClean="0">
                <a:solidFill>
                  <a:srgbClr val="C00000"/>
                </a:solidFill>
              </a:rPr>
              <a:t>IMPLEMENTASI</a:t>
            </a:r>
          </a:p>
          <a:p>
            <a:pPr algn="ctr">
              <a:spcBef>
                <a:spcPts val="0"/>
              </a:spcBef>
            </a:pPr>
            <a:r>
              <a:rPr lang="id-ID" sz="2400" b="1" dirty="0" smtClean="0"/>
              <a:t> UNDANG-UNDANG  </a:t>
            </a:r>
            <a:r>
              <a:rPr lang="id-ID" sz="2400" b="1" dirty="0"/>
              <a:t>NO.14 TAHUN </a:t>
            </a:r>
            <a:r>
              <a:rPr lang="id-ID" sz="2400" b="1" dirty="0" smtClean="0"/>
              <a:t>2008 </a:t>
            </a:r>
          </a:p>
          <a:p>
            <a:pPr algn="ctr">
              <a:spcBef>
                <a:spcPts val="0"/>
              </a:spcBef>
            </a:pPr>
            <a:r>
              <a:rPr lang="id-ID" sz="2400" b="1" dirty="0" smtClean="0"/>
              <a:t>TENTANG </a:t>
            </a:r>
          </a:p>
          <a:p>
            <a:pPr algn="ctr">
              <a:spcBef>
                <a:spcPts val="0"/>
              </a:spcBef>
            </a:pPr>
            <a:r>
              <a:rPr lang="id-ID" sz="2400" b="1" dirty="0" smtClean="0"/>
              <a:t>KETERBUKAAN </a:t>
            </a:r>
            <a:r>
              <a:rPr lang="id-ID" sz="2400" b="1" dirty="0"/>
              <a:t>INFORMASI </a:t>
            </a:r>
            <a:r>
              <a:rPr lang="id-ID" sz="2400" b="1" dirty="0" smtClean="0"/>
              <a:t>PUBLIK</a:t>
            </a:r>
          </a:p>
          <a:p>
            <a:pPr algn="ctr">
              <a:spcBef>
                <a:spcPts val="0"/>
              </a:spcBef>
            </a:pPr>
            <a:r>
              <a:rPr lang="id-ID" sz="2400" b="1" dirty="0" smtClean="0"/>
              <a:t>DI </a:t>
            </a:r>
          </a:p>
          <a:p>
            <a:pPr algn="ctr">
              <a:spcBef>
                <a:spcPts val="0"/>
              </a:spcBef>
            </a:pPr>
            <a:r>
              <a:rPr lang="id-ID" sz="2400" b="1" u="sng" dirty="0" smtClean="0"/>
              <a:t>DAERAH</a:t>
            </a:r>
            <a:endParaRPr lang="id-ID" sz="2000" b="1" u="sng" dirty="0"/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71472" y="857232"/>
            <a:ext cx="8001056" cy="4357718"/>
          </a:xfrm>
          <a:prstGeom prst="roundRect">
            <a:avLst/>
          </a:prstGeom>
          <a:noFill/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extBox 1"/>
          <p:cNvSpPr txBox="1"/>
          <p:nvPr/>
        </p:nvSpPr>
        <p:spPr>
          <a:xfrm>
            <a:off x="0" y="1"/>
            <a:ext cx="914400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/>
              <a:t>BADAN </a:t>
            </a:r>
            <a:r>
              <a:rPr lang="en-US" sz="3200" b="1" dirty="0"/>
              <a:t>PUBLIK</a:t>
            </a:r>
          </a:p>
        </p:txBody>
      </p:sp>
      <p:sp>
        <p:nvSpPr>
          <p:cNvPr id="17412" name="TextBox 2"/>
          <p:cNvSpPr txBox="1">
            <a:spLocks noChangeArrowheads="1"/>
          </p:cNvSpPr>
          <p:nvPr/>
        </p:nvSpPr>
        <p:spPr bwMode="auto">
          <a:xfrm>
            <a:off x="928662" y="1030288"/>
            <a:ext cx="7286676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Badan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Publik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adalah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</a:rPr>
              <a:t>Lembaga</a:t>
            </a:r>
            <a:r>
              <a:rPr lang="id-ID" sz="2800" b="1" dirty="0" smtClean="0">
                <a:latin typeface="Calibri" pitchFamily="34" charset="0"/>
              </a:rPr>
              <a:t> eksekutif ,</a:t>
            </a:r>
            <a:r>
              <a:rPr lang="en-US" sz="2800" b="1" dirty="0" err="1" smtClean="0">
                <a:latin typeface="Calibri" pitchFamily="34" charset="0"/>
              </a:rPr>
              <a:t>legislatif</a:t>
            </a:r>
            <a:r>
              <a:rPr lang="en-US" sz="2800" b="1" dirty="0">
                <a:latin typeface="Calibri" pitchFamily="34" charset="0"/>
              </a:rPr>
              <a:t>, </a:t>
            </a:r>
            <a:r>
              <a:rPr lang="en-US" sz="2800" b="1" dirty="0" err="1">
                <a:latin typeface="Calibri" pitchFamily="34" charset="0"/>
              </a:rPr>
              <a:t>yudikatif</a:t>
            </a:r>
            <a:r>
              <a:rPr lang="en-US" sz="2800" b="1" dirty="0">
                <a:latin typeface="Calibri" pitchFamily="34" charset="0"/>
              </a:rPr>
              <a:t>, </a:t>
            </a:r>
            <a:r>
              <a:rPr lang="en-US" sz="2800" b="1" dirty="0" err="1">
                <a:latin typeface="Calibri" pitchFamily="34" charset="0"/>
              </a:rPr>
              <a:t>dan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badan</a:t>
            </a:r>
            <a:r>
              <a:rPr lang="en-US" sz="2800" b="1" dirty="0">
                <a:latin typeface="Calibri" pitchFamily="34" charset="0"/>
              </a:rPr>
              <a:t> lain yang </a:t>
            </a:r>
            <a:r>
              <a:rPr lang="en-US" sz="2800" b="1" dirty="0" err="1">
                <a:solidFill>
                  <a:srgbClr val="800000"/>
                </a:solidFill>
                <a:latin typeface="Calibri" pitchFamily="34" charset="0"/>
              </a:rPr>
              <a:t>fungsi</a:t>
            </a:r>
            <a:r>
              <a:rPr lang="en-US" sz="2800" b="1" dirty="0">
                <a:solidFill>
                  <a:srgbClr val="800000"/>
                </a:solidFill>
                <a:latin typeface="Calibri" pitchFamily="34" charset="0"/>
              </a:rPr>
              <a:t> </a:t>
            </a:r>
            <a:r>
              <a:rPr lang="en-US" sz="2800" b="1" dirty="0" err="1">
                <a:solidFill>
                  <a:srgbClr val="800000"/>
                </a:solidFill>
                <a:latin typeface="Calibri" pitchFamily="34" charset="0"/>
              </a:rPr>
              <a:t>dan</a:t>
            </a:r>
            <a:r>
              <a:rPr lang="en-US" sz="2800" b="1" dirty="0">
                <a:solidFill>
                  <a:srgbClr val="800000"/>
                </a:solidFill>
                <a:latin typeface="Calibri" pitchFamily="34" charset="0"/>
              </a:rPr>
              <a:t> </a:t>
            </a:r>
            <a:r>
              <a:rPr lang="en-US" sz="2800" b="1" dirty="0" err="1">
                <a:solidFill>
                  <a:srgbClr val="800000"/>
                </a:solidFill>
                <a:latin typeface="Calibri" pitchFamily="34" charset="0"/>
              </a:rPr>
              <a:t>tugas</a:t>
            </a:r>
            <a:r>
              <a:rPr lang="en-US" sz="2800" b="1" dirty="0">
                <a:solidFill>
                  <a:srgbClr val="800000"/>
                </a:solidFill>
                <a:latin typeface="Calibri" pitchFamily="34" charset="0"/>
              </a:rPr>
              <a:t> </a:t>
            </a:r>
            <a:r>
              <a:rPr lang="en-US" sz="2800" b="1" dirty="0" err="1">
                <a:solidFill>
                  <a:srgbClr val="800000"/>
                </a:solidFill>
                <a:latin typeface="Calibri" pitchFamily="34" charset="0"/>
              </a:rPr>
              <a:t>pokoknya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berkaitan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dengan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u="sng" dirty="0" err="1">
                <a:solidFill>
                  <a:srgbClr val="800000"/>
                </a:solidFill>
                <a:latin typeface="Calibri" pitchFamily="34" charset="0"/>
              </a:rPr>
              <a:t>penyelenggaraan</a:t>
            </a:r>
            <a:r>
              <a:rPr lang="en-US" sz="2800" b="1" u="sng" dirty="0">
                <a:solidFill>
                  <a:srgbClr val="800000"/>
                </a:solidFill>
                <a:latin typeface="Calibri" pitchFamily="34" charset="0"/>
              </a:rPr>
              <a:t> </a:t>
            </a:r>
            <a:r>
              <a:rPr lang="en-US" sz="2800" b="1" u="sng" dirty="0" err="1">
                <a:solidFill>
                  <a:srgbClr val="800000"/>
                </a:solidFill>
                <a:latin typeface="Calibri" pitchFamily="34" charset="0"/>
              </a:rPr>
              <a:t>negara</a:t>
            </a:r>
            <a:r>
              <a:rPr lang="en-US" sz="2800" b="1" dirty="0">
                <a:latin typeface="Calibri" pitchFamily="34" charset="0"/>
              </a:rPr>
              <a:t>, yang </a:t>
            </a:r>
            <a:r>
              <a:rPr lang="en-US" sz="2800" b="1" dirty="0" err="1">
                <a:latin typeface="Calibri" pitchFamily="34" charset="0"/>
              </a:rPr>
              <a:t>sebagian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atau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seluruh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solidFill>
                  <a:srgbClr val="800000"/>
                </a:solidFill>
                <a:latin typeface="Calibri" pitchFamily="34" charset="0"/>
              </a:rPr>
              <a:t>dananya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bersumber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dari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>
                <a:solidFill>
                  <a:srgbClr val="800000"/>
                </a:solidFill>
                <a:latin typeface="Calibri" pitchFamily="34" charset="0"/>
              </a:rPr>
              <a:t>APBN/APBD</a:t>
            </a:r>
            <a:r>
              <a:rPr lang="en-US" sz="2800" b="1" dirty="0">
                <a:latin typeface="Calibri" pitchFamily="34" charset="0"/>
              </a:rPr>
              <a:t>, </a:t>
            </a:r>
            <a:r>
              <a:rPr lang="en-US" sz="2800" b="1" dirty="0" err="1">
                <a:latin typeface="Calibri" pitchFamily="34" charset="0"/>
              </a:rPr>
              <a:t>atau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organisasi</a:t>
            </a:r>
            <a:r>
              <a:rPr lang="en-US" sz="2800" b="1" dirty="0">
                <a:latin typeface="Calibri" pitchFamily="34" charset="0"/>
              </a:rPr>
              <a:t> Non-</a:t>
            </a:r>
            <a:r>
              <a:rPr lang="en-US" sz="2800" b="1" dirty="0" err="1">
                <a:latin typeface="Calibri" pitchFamily="34" charset="0"/>
              </a:rPr>
              <a:t>Pemerintah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sepanjang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sebagian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atau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seluruh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dananya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bersumber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dari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u="sng" dirty="0">
                <a:solidFill>
                  <a:srgbClr val="800000"/>
                </a:solidFill>
                <a:latin typeface="Calibri" pitchFamily="34" charset="0"/>
              </a:rPr>
              <a:t>APBN/APBD, </a:t>
            </a:r>
            <a:r>
              <a:rPr lang="en-US" sz="2800" b="1" u="sng" dirty="0" err="1">
                <a:solidFill>
                  <a:srgbClr val="800000"/>
                </a:solidFill>
                <a:latin typeface="Calibri" pitchFamily="34" charset="0"/>
              </a:rPr>
              <a:t>sumbangan</a:t>
            </a:r>
            <a:r>
              <a:rPr lang="en-US" sz="2800" b="1" u="sng" dirty="0">
                <a:solidFill>
                  <a:srgbClr val="800000"/>
                </a:solidFill>
                <a:latin typeface="Calibri" pitchFamily="34" charset="0"/>
              </a:rPr>
              <a:t> </a:t>
            </a:r>
            <a:r>
              <a:rPr lang="en-US" sz="2800" b="1" u="sng" dirty="0" err="1">
                <a:solidFill>
                  <a:srgbClr val="800000"/>
                </a:solidFill>
                <a:latin typeface="Calibri" pitchFamily="34" charset="0"/>
              </a:rPr>
              <a:t>masyarakat</a:t>
            </a:r>
            <a:r>
              <a:rPr lang="en-US" sz="2800" b="1" u="sng" dirty="0">
                <a:solidFill>
                  <a:srgbClr val="800000"/>
                </a:solidFill>
                <a:latin typeface="Calibri" pitchFamily="34" charset="0"/>
              </a:rPr>
              <a:t> </a:t>
            </a:r>
            <a:r>
              <a:rPr lang="en-US" sz="2800" b="1" u="sng" dirty="0" err="1">
                <a:solidFill>
                  <a:srgbClr val="800000"/>
                </a:solidFill>
                <a:latin typeface="Calibri" pitchFamily="34" charset="0"/>
              </a:rPr>
              <a:t>dan</a:t>
            </a:r>
            <a:r>
              <a:rPr lang="en-US" sz="2800" b="1" u="sng" dirty="0">
                <a:solidFill>
                  <a:srgbClr val="800000"/>
                </a:solidFill>
                <a:latin typeface="Calibri" pitchFamily="34" charset="0"/>
              </a:rPr>
              <a:t>/</a:t>
            </a:r>
            <a:r>
              <a:rPr lang="en-US" sz="2800" b="1" u="sng" dirty="0" err="1">
                <a:solidFill>
                  <a:srgbClr val="800000"/>
                </a:solidFill>
                <a:latin typeface="Calibri" pitchFamily="34" charset="0"/>
              </a:rPr>
              <a:t>atau</a:t>
            </a:r>
            <a:r>
              <a:rPr lang="en-US" sz="2800" b="1" u="sng" dirty="0">
                <a:solidFill>
                  <a:srgbClr val="800000"/>
                </a:solidFill>
                <a:latin typeface="Calibri" pitchFamily="34" charset="0"/>
              </a:rPr>
              <a:t> </a:t>
            </a:r>
            <a:r>
              <a:rPr lang="en-US" sz="2800" b="1" u="sng" dirty="0" err="1">
                <a:solidFill>
                  <a:srgbClr val="800000"/>
                </a:solidFill>
                <a:latin typeface="Calibri" pitchFamily="34" charset="0"/>
              </a:rPr>
              <a:t>luar</a:t>
            </a:r>
            <a:r>
              <a:rPr lang="en-US" sz="2800" b="1" u="sng" dirty="0">
                <a:solidFill>
                  <a:srgbClr val="800000"/>
                </a:solidFill>
                <a:latin typeface="Calibri" pitchFamily="34" charset="0"/>
              </a:rPr>
              <a:t> </a:t>
            </a:r>
            <a:r>
              <a:rPr lang="en-US" sz="2800" b="1" u="sng" dirty="0" err="1">
                <a:solidFill>
                  <a:srgbClr val="800000"/>
                </a:solidFill>
                <a:latin typeface="Calibri" pitchFamily="34" charset="0"/>
              </a:rPr>
              <a:t>negeri</a:t>
            </a:r>
            <a:r>
              <a:rPr lang="en-US" sz="2800" b="1" u="sng" dirty="0" smtClean="0">
                <a:solidFill>
                  <a:srgbClr val="800000"/>
                </a:solidFill>
                <a:latin typeface="Calibri" pitchFamily="34" charset="0"/>
              </a:rPr>
              <a:t>.</a:t>
            </a:r>
            <a:r>
              <a:rPr lang="id-ID" sz="3200" b="1" dirty="0" smtClean="0">
                <a:solidFill>
                  <a:srgbClr val="800000"/>
                </a:solidFill>
                <a:latin typeface="Calibri" pitchFamily="34" charset="0"/>
              </a:rPr>
              <a:t> </a:t>
            </a:r>
            <a:r>
              <a:rPr lang="id-ID" sz="1200" b="1" dirty="0" smtClean="0">
                <a:latin typeface="Calibri" pitchFamily="34" charset="0"/>
              </a:rPr>
              <a:t>(</a:t>
            </a:r>
            <a:r>
              <a:rPr lang="en-US" sz="1200" b="1" u="sng" dirty="0" smtClean="0">
                <a:latin typeface="Calibri" pitchFamily="34" charset="0"/>
              </a:rPr>
              <a:t>UU No. 14 </a:t>
            </a:r>
            <a:r>
              <a:rPr lang="en-US" sz="1200" b="1" u="sng" dirty="0" err="1" smtClean="0">
                <a:latin typeface="Calibri" pitchFamily="34" charset="0"/>
              </a:rPr>
              <a:t>Tahun</a:t>
            </a:r>
            <a:r>
              <a:rPr lang="en-US" sz="1200" b="1" u="sng" dirty="0" smtClean="0">
                <a:latin typeface="Calibri" pitchFamily="34" charset="0"/>
              </a:rPr>
              <a:t> 2008</a:t>
            </a:r>
            <a:r>
              <a:rPr lang="id-ID" sz="1200" b="1" u="sng" dirty="0" smtClean="0">
                <a:latin typeface="Calibri" pitchFamily="34" charset="0"/>
              </a:rPr>
              <a:t>)</a:t>
            </a:r>
            <a:endParaRPr lang="en-US" sz="1200" b="1" u="sng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7413" name="Title 3"/>
          <p:cNvSpPr>
            <a:spLocks noGrp="1"/>
          </p:cNvSpPr>
          <p:nvPr>
            <p:ph type="title" idx="4294967295"/>
          </p:nvPr>
        </p:nvSpPr>
        <p:spPr>
          <a:xfrm>
            <a:off x="457200" y="-928688"/>
            <a:ext cx="8229600" cy="439738"/>
          </a:xfrm>
        </p:spPr>
        <p:txBody>
          <a:bodyPr/>
          <a:lstStyle/>
          <a:p>
            <a:pPr eaLnBrk="1" hangingPunct="1"/>
            <a:r>
              <a:rPr lang="en-US" sz="1200" smtClean="0"/>
              <a:t>DEFINISI BADAN PUBLIK</a:t>
            </a:r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57158" y="785794"/>
            <a:ext cx="8358246" cy="4500594"/>
          </a:xfrm>
          <a:prstGeom prst="roundRect">
            <a:avLst/>
          </a:prstGeom>
          <a:noFill/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extBox 1"/>
          <p:cNvSpPr txBox="1"/>
          <p:nvPr/>
        </p:nvSpPr>
        <p:spPr>
          <a:xfrm>
            <a:off x="0" y="1"/>
            <a:ext cx="914400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/>
              <a:t>INFORMASI </a:t>
            </a:r>
            <a:r>
              <a:rPr lang="en-US" sz="3200" b="1" dirty="0"/>
              <a:t>PUBLIK</a:t>
            </a:r>
          </a:p>
        </p:txBody>
      </p:sp>
      <p:sp>
        <p:nvSpPr>
          <p:cNvPr id="18436" name="TextBox 2"/>
          <p:cNvSpPr txBox="1">
            <a:spLocks noChangeArrowheads="1"/>
          </p:cNvSpPr>
          <p:nvPr/>
        </p:nvSpPr>
        <p:spPr bwMode="auto">
          <a:xfrm>
            <a:off x="785813" y="1000108"/>
            <a:ext cx="7500937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800" b="1" dirty="0" err="1" smtClean="0">
                <a:latin typeface="Calibri" pitchFamily="34" charset="0"/>
              </a:rPr>
              <a:t>Informasi</a:t>
            </a:r>
            <a:r>
              <a:rPr lang="en-US" sz="2800" b="1" dirty="0" smtClean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Publik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Adalah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Informasi</a:t>
            </a:r>
            <a:r>
              <a:rPr lang="en-US" sz="2800" b="1" dirty="0">
                <a:latin typeface="Calibri" pitchFamily="34" charset="0"/>
              </a:rPr>
              <a:t> yang </a:t>
            </a:r>
            <a:r>
              <a:rPr lang="en-US" sz="2800" b="1" dirty="0" err="1">
                <a:latin typeface="Calibri" pitchFamily="34" charset="0"/>
              </a:rPr>
              <a:t>dihasilkan</a:t>
            </a:r>
            <a:r>
              <a:rPr lang="en-US" sz="2800" b="1" dirty="0">
                <a:latin typeface="Calibri" pitchFamily="34" charset="0"/>
              </a:rPr>
              <a:t>, </a:t>
            </a:r>
            <a:r>
              <a:rPr lang="en-US" sz="2800" b="1" dirty="0" err="1">
                <a:solidFill>
                  <a:srgbClr val="FF0000"/>
                </a:solidFill>
                <a:latin typeface="Calibri" pitchFamily="34" charset="0"/>
              </a:rPr>
              <a:t>disimpan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</a:rPr>
              <a:t>, </a:t>
            </a:r>
            <a:r>
              <a:rPr lang="en-US" sz="2800" b="1" dirty="0" err="1">
                <a:solidFill>
                  <a:srgbClr val="FF0000"/>
                </a:solidFill>
                <a:latin typeface="Calibri" pitchFamily="34" charset="0"/>
              </a:rPr>
              <a:t>dikelola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</a:rPr>
              <a:t>,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libri" pitchFamily="34" charset="0"/>
              </a:rPr>
              <a:t>dikirim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</a:rPr>
              <a:t>, </a:t>
            </a:r>
            <a:r>
              <a:rPr lang="en-US" sz="2800" b="1" dirty="0" err="1">
                <a:solidFill>
                  <a:srgbClr val="FF0000"/>
                </a:solidFill>
                <a:latin typeface="Calibri" pitchFamily="34" charset="0"/>
              </a:rPr>
              <a:t>dan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</a:rPr>
              <a:t>/</a:t>
            </a:r>
            <a:r>
              <a:rPr lang="en-US" sz="2800" b="1" dirty="0" err="1">
                <a:solidFill>
                  <a:srgbClr val="FF0000"/>
                </a:solidFill>
                <a:latin typeface="Calibri" pitchFamily="34" charset="0"/>
              </a:rPr>
              <a:t>atau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libri" pitchFamily="34" charset="0"/>
              </a:rPr>
              <a:t>diterima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oleh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suatu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badan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publik</a:t>
            </a:r>
            <a:r>
              <a:rPr lang="en-US" sz="2800" b="1" dirty="0">
                <a:latin typeface="Calibri" pitchFamily="34" charset="0"/>
              </a:rPr>
              <a:t> yang </a:t>
            </a:r>
            <a:r>
              <a:rPr lang="en-US" sz="2800" b="1" dirty="0" err="1">
                <a:latin typeface="Calibri" pitchFamily="34" charset="0"/>
              </a:rPr>
              <a:t>berkaitan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dengan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penyelenggara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dan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libri" pitchFamily="34" charset="0"/>
              </a:rPr>
              <a:t>penyelenggaraan</a:t>
            </a:r>
            <a:r>
              <a:rPr lang="en-US" sz="2800" b="1" u="sng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libri" pitchFamily="34" charset="0"/>
              </a:rPr>
              <a:t>negara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dan</a:t>
            </a:r>
            <a:r>
              <a:rPr lang="en-US" sz="2800" b="1" dirty="0">
                <a:latin typeface="Calibri" pitchFamily="34" charset="0"/>
              </a:rPr>
              <a:t>/</a:t>
            </a:r>
            <a:r>
              <a:rPr lang="en-US" sz="2800" b="1" dirty="0" err="1">
                <a:latin typeface="Calibri" pitchFamily="34" charset="0"/>
              </a:rPr>
              <a:t>atau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penyelenggara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dan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penyelenggaraan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badan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publik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lainnya</a:t>
            </a:r>
            <a:r>
              <a:rPr lang="en-US" sz="2800" b="1" dirty="0">
                <a:latin typeface="Calibri" pitchFamily="34" charset="0"/>
              </a:rPr>
              <a:t> yang </a:t>
            </a:r>
            <a:r>
              <a:rPr lang="en-US" sz="2800" b="1" dirty="0" err="1">
                <a:latin typeface="Calibri" pitchFamily="34" charset="0"/>
              </a:rPr>
              <a:t>sesuai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dengan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Undang-Undang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ini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serta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informasi</a:t>
            </a:r>
            <a:r>
              <a:rPr lang="en-US" sz="2800" b="1" dirty="0">
                <a:latin typeface="Calibri" pitchFamily="34" charset="0"/>
              </a:rPr>
              <a:t> lain yang </a:t>
            </a:r>
            <a:r>
              <a:rPr lang="en-US" sz="2800" b="1" dirty="0" err="1">
                <a:latin typeface="Calibri" pitchFamily="34" charset="0"/>
              </a:rPr>
              <a:t>berkaitan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dengan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kepentingan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publik</a:t>
            </a:r>
            <a:r>
              <a:rPr lang="en-US" sz="2800" b="1" dirty="0" smtClean="0">
                <a:latin typeface="Calibri" pitchFamily="34" charset="0"/>
              </a:rPr>
              <a:t>.</a:t>
            </a:r>
            <a:r>
              <a:rPr lang="id-ID" sz="1200" b="1" dirty="0" smtClean="0">
                <a:latin typeface="Calibri" pitchFamily="34" charset="0"/>
              </a:rPr>
              <a:t>(</a:t>
            </a:r>
            <a:r>
              <a:rPr lang="en-US" sz="1200" b="1" u="sng" dirty="0" smtClean="0">
                <a:latin typeface="Calibri" pitchFamily="34" charset="0"/>
              </a:rPr>
              <a:t>UU No. 14 </a:t>
            </a:r>
            <a:r>
              <a:rPr lang="en-US" sz="1200" b="1" u="sng" dirty="0" err="1" smtClean="0">
                <a:latin typeface="Calibri" pitchFamily="34" charset="0"/>
              </a:rPr>
              <a:t>Tahun</a:t>
            </a:r>
            <a:r>
              <a:rPr lang="en-US" sz="1200" b="1" u="sng" dirty="0" smtClean="0">
                <a:latin typeface="Calibri" pitchFamily="34" charset="0"/>
              </a:rPr>
              <a:t> 2008</a:t>
            </a:r>
            <a:r>
              <a:rPr lang="id-ID" sz="1200" b="1" u="sng" dirty="0" smtClean="0">
                <a:latin typeface="Calibri" pitchFamily="34" charset="0"/>
              </a:rPr>
              <a:t>)</a:t>
            </a:r>
            <a:endParaRPr lang="en-US" sz="1200" b="1" dirty="0">
              <a:latin typeface="Calibri" pitchFamily="34" charset="0"/>
            </a:endParaRPr>
          </a:p>
        </p:txBody>
      </p:sp>
      <p:sp>
        <p:nvSpPr>
          <p:cNvPr id="18437" name="Title 3"/>
          <p:cNvSpPr>
            <a:spLocks noGrp="1"/>
          </p:cNvSpPr>
          <p:nvPr>
            <p:ph type="title" idx="4294967295"/>
          </p:nvPr>
        </p:nvSpPr>
        <p:spPr>
          <a:xfrm>
            <a:off x="457200" y="-928688"/>
            <a:ext cx="8229600" cy="368300"/>
          </a:xfrm>
        </p:spPr>
        <p:txBody>
          <a:bodyPr/>
          <a:lstStyle/>
          <a:p>
            <a:pPr eaLnBrk="1" hangingPunct="1"/>
            <a:r>
              <a:rPr lang="en-US" sz="1200" smtClean="0"/>
              <a:t>DEFINISI INFORMASI PUBLIK</a:t>
            </a:r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-71438" y="0"/>
          <a:ext cx="9358378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9189"/>
                <a:gridCol w="467918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HAK PEMOHON INFORMASI</a:t>
                      </a:r>
                    </a:p>
                    <a:p>
                      <a:pPr algn="ctr"/>
                      <a:r>
                        <a:rPr lang="id-ID" sz="1100" dirty="0" smtClean="0"/>
                        <a:t>(Pasal 4)</a:t>
                      </a:r>
                      <a:endParaRPr lang="id-ID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KEWAJIBAN BADAN PUBLIK</a:t>
                      </a:r>
                    </a:p>
                    <a:p>
                      <a:pPr algn="ctr"/>
                      <a:r>
                        <a:rPr lang="id-ID" sz="1100" dirty="0" smtClean="0"/>
                        <a:t>(Pasal 6)</a:t>
                      </a:r>
                      <a:endParaRPr lang="id-ID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9097" name="Rectangle 2"/>
          <p:cNvSpPr>
            <a:spLocks noChangeArrowheads="1"/>
          </p:cNvSpPr>
          <p:nvPr/>
        </p:nvSpPr>
        <p:spPr bwMode="auto">
          <a:xfrm>
            <a:off x="4643438" y="501650"/>
            <a:ext cx="4357687" cy="48942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1600" b="1">
                <a:latin typeface="Calibri" pitchFamily="34" charset="0"/>
              </a:rPr>
              <a:t>Badan  publik </a:t>
            </a:r>
            <a:r>
              <a:rPr lang="en-US" sz="1600" b="1">
                <a:solidFill>
                  <a:srgbClr val="FF0000"/>
                </a:solidFill>
                <a:latin typeface="Calibri" pitchFamily="34" charset="0"/>
              </a:rPr>
              <a:t>wajib menyediakan</a:t>
            </a:r>
            <a:r>
              <a:rPr lang="en-US" sz="1600" b="1">
                <a:latin typeface="Calibri" pitchFamily="34" charset="0"/>
              </a:rPr>
              <a:t>, memberikan dan/atau menerbitkan Informasi Publik yang berada </a:t>
            </a:r>
            <a:r>
              <a:rPr lang="en-US" sz="1600" b="1" u="sng">
                <a:solidFill>
                  <a:srgbClr val="FF0000"/>
                </a:solidFill>
                <a:latin typeface="Calibri" pitchFamily="34" charset="0"/>
              </a:rPr>
              <a:t>di bawah kewenangannya </a:t>
            </a:r>
            <a:r>
              <a:rPr lang="en-US" sz="1600" b="1">
                <a:latin typeface="Calibri" pitchFamily="34" charset="0"/>
              </a:rPr>
              <a:t>kepada pemohon Informasi Publik;</a:t>
            </a:r>
          </a:p>
          <a:p>
            <a:pPr marL="273050" indent="-273050" algn="just">
              <a:lnSpc>
                <a:spcPct val="150000"/>
              </a:lnSpc>
              <a:buFont typeface="Calibri" pitchFamily="34" charset="0"/>
              <a:buAutoNum type="arabicPeriod" startAt="2"/>
            </a:pPr>
            <a:r>
              <a:rPr lang="en-US" sz="1600" b="1">
                <a:solidFill>
                  <a:srgbClr val="002060"/>
                </a:solidFill>
                <a:latin typeface="Calibri" pitchFamily="34" charset="0"/>
              </a:rPr>
              <a:t>Badan Publik wajib </a:t>
            </a:r>
            <a:r>
              <a:rPr lang="en-US" sz="1600" b="1">
                <a:latin typeface="Calibri" pitchFamily="34" charset="0"/>
              </a:rPr>
              <a:t>menyediakan Informasi Publik yang akurat, benar, dan tidak menyesatkan;</a:t>
            </a:r>
          </a:p>
          <a:p>
            <a:pPr marL="273050" indent="-273050" algn="just">
              <a:lnSpc>
                <a:spcPct val="150000"/>
              </a:lnSpc>
              <a:buFont typeface="Calibri" pitchFamily="34" charset="0"/>
              <a:buAutoNum type="arabicPeriod" startAt="2"/>
            </a:pPr>
            <a:r>
              <a:rPr lang="en-US" sz="1600" b="1">
                <a:latin typeface="Calibri" pitchFamily="34" charset="0"/>
              </a:rPr>
              <a:t>Badan Publik </a:t>
            </a:r>
            <a:r>
              <a:rPr lang="en-US" sz="1600" b="1">
                <a:solidFill>
                  <a:srgbClr val="FF0000"/>
                </a:solidFill>
                <a:latin typeface="Calibri" pitchFamily="34" charset="0"/>
              </a:rPr>
              <a:t>harus</a:t>
            </a:r>
            <a:r>
              <a:rPr lang="en-US" sz="1600" b="1">
                <a:latin typeface="Calibri" pitchFamily="34" charset="0"/>
              </a:rPr>
              <a:t> membangun dan mengembangkan </a:t>
            </a:r>
            <a:r>
              <a:rPr lang="en-US" sz="1600" b="1">
                <a:solidFill>
                  <a:srgbClr val="FF0000"/>
                </a:solidFill>
                <a:latin typeface="Calibri" pitchFamily="34" charset="0"/>
              </a:rPr>
              <a:t>sistem informasi dan dokumentasi</a:t>
            </a:r>
            <a:r>
              <a:rPr lang="en-US" sz="1600" b="1">
                <a:latin typeface="Calibri" pitchFamily="34" charset="0"/>
              </a:rPr>
              <a:t> untuk mengelola informasi publik secara baik dan efisien sehingga dapat diakses dengan mudah.</a:t>
            </a:r>
            <a:endParaRPr lang="en-US" sz="1400">
              <a:latin typeface="Calibri" pitchFamily="34" charset="0"/>
            </a:endParaRPr>
          </a:p>
        </p:txBody>
      </p:sp>
      <p:sp>
        <p:nvSpPr>
          <p:cNvPr id="89098" name="Rectangle 3"/>
          <p:cNvSpPr>
            <a:spLocks noChangeArrowheads="1"/>
          </p:cNvSpPr>
          <p:nvPr/>
        </p:nvSpPr>
        <p:spPr bwMode="auto">
          <a:xfrm>
            <a:off x="142875" y="500063"/>
            <a:ext cx="4429125" cy="4857750"/>
          </a:xfrm>
          <a:prstGeom prst="rect">
            <a:avLst/>
          </a:prstGeom>
          <a:noFill/>
          <a:ln w="12700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1200" b="1">
                <a:solidFill>
                  <a:srgbClr val="C00000"/>
                </a:solidFill>
                <a:latin typeface="Calibri" pitchFamily="34" charset="0"/>
              </a:rPr>
              <a:t>Setiap orang berhak </a:t>
            </a:r>
            <a:r>
              <a:rPr lang="en-US" sz="1200" b="1">
                <a:latin typeface="Calibri" pitchFamily="34" charset="0"/>
              </a:rPr>
              <a:t>memperoleh Informasi Publik sesuai dengan ketentuan Undang-Undang ini.</a:t>
            </a:r>
          </a:p>
          <a:p>
            <a:pPr marL="177800" indent="-1778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1200" b="1">
                <a:solidFill>
                  <a:srgbClr val="C00000"/>
                </a:solidFill>
                <a:latin typeface="Calibri" pitchFamily="34" charset="0"/>
              </a:rPr>
              <a:t>Setiap orang berhak </a:t>
            </a:r>
            <a:r>
              <a:rPr lang="en-US" sz="1200" b="1">
                <a:latin typeface="Calibri" pitchFamily="34" charset="0"/>
              </a:rPr>
              <a:t>:</a:t>
            </a:r>
          </a:p>
          <a:p>
            <a:pPr marL="450850" lvl="2" indent="-177800" algn="just">
              <a:lnSpc>
                <a:spcPct val="150000"/>
              </a:lnSpc>
              <a:buFont typeface="Calibri" pitchFamily="34" charset="0"/>
              <a:buAutoNum type="alphaLcPeriod"/>
            </a:pPr>
            <a:r>
              <a:rPr lang="en-US" sz="1200" b="1">
                <a:latin typeface="Calibri" pitchFamily="34" charset="0"/>
              </a:rPr>
              <a:t>Melihat dan mengetahui Informasi Publik;</a:t>
            </a:r>
          </a:p>
          <a:p>
            <a:pPr marL="450850" lvl="2" indent="-177800" algn="just">
              <a:lnSpc>
                <a:spcPct val="150000"/>
              </a:lnSpc>
              <a:buFont typeface="Calibri" pitchFamily="34" charset="0"/>
              <a:buAutoNum type="alphaLcPeriod"/>
            </a:pPr>
            <a:r>
              <a:rPr lang="en-US" sz="1200" b="1">
                <a:latin typeface="Calibri" pitchFamily="34" charset="0"/>
              </a:rPr>
              <a:t>Menghadiri pertemuan publik yang terbuka untuk umum untuk memperoleh Informasi Publik;</a:t>
            </a:r>
          </a:p>
          <a:p>
            <a:pPr marL="450850" lvl="2" indent="-177800" algn="just">
              <a:lnSpc>
                <a:spcPct val="150000"/>
              </a:lnSpc>
              <a:buFont typeface="Calibri" pitchFamily="34" charset="0"/>
              <a:buAutoNum type="alphaLcPeriod"/>
            </a:pPr>
            <a:r>
              <a:rPr lang="en-US" sz="1200" b="1">
                <a:latin typeface="Calibri" pitchFamily="34" charset="0"/>
              </a:rPr>
              <a:t>Mendapatkan salinan Informasi Publik melalui permohonan sesuai dengan Undang-Undang ini; dan/atau</a:t>
            </a:r>
          </a:p>
          <a:p>
            <a:pPr marL="450850" lvl="2" indent="-177800" algn="just">
              <a:lnSpc>
                <a:spcPct val="150000"/>
              </a:lnSpc>
              <a:buFont typeface="Calibri" pitchFamily="34" charset="0"/>
              <a:buAutoNum type="alphaLcPeriod"/>
            </a:pPr>
            <a:r>
              <a:rPr lang="en-US" sz="1200" b="1">
                <a:latin typeface="Calibri" pitchFamily="34" charset="0"/>
              </a:rPr>
              <a:t>Menyebarluaskan Informasi Publik sesuai dengan peraturan perundang-undangan.</a:t>
            </a:r>
          </a:p>
          <a:p>
            <a:pPr marL="177800" indent="-1778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1200" b="1">
                <a:solidFill>
                  <a:srgbClr val="C00000"/>
                </a:solidFill>
                <a:latin typeface="Calibri" pitchFamily="34" charset="0"/>
              </a:rPr>
              <a:t>Setiap pemohon Informasi Publik berhak </a:t>
            </a:r>
            <a:r>
              <a:rPr lang="en-US" sz="1200" b="1">
                <a:latin typeface="Calibri" pitchFamily="34" charset="0"/>
              </a:rPr>
              <a:t>mengajukan permintaan Informasi Publik disertai </a:t>
            </a:r>
            <a:r>
              <a:rPr lang="en-US" sz="1200" b="1">
                <a:solidFill>
                  <a:srgbClr val="0070C0"/>
                </a:solidFill>
                <a:latin typeface="Calibri" pitchFamily="34" charset="0"/>
              </a:rPr>
              <a:t>alasan</a:t>
            </a:r>
            <a:r>
              <a:rPr lang="en-US" sz="1200" b="1">
                <a:latin typeface="Calibri" pitchFamily="34" charset="0"/>
              </a:rPr>
              <a:t> permintaan tersebut.</a:t>
            </a:r>
          </a:p>
          <a:p>
            <a:pPr marL="177800" indent="-1778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1200" b="1">
                <a:solidFill>
                  <a:srgbClr val="C00000"/>
                </a:solidFill>
                <a:latin typeface="Calibri" pitchFamily="34" charset="0"/>
              </a:rPr>
              <a:t>Setiap pemohon Informasi Publik berhak </a:t>
            </a:r>
            <a:r>
              <a:rPr lang="en-US" sz="1200" b="1">
                <a:latin typeface="Calibri" pitchFamily="34" charset="0"/>
              </a:rPr>
              <a:t>mengajukan gugatan ke pengadilan apabila dalam memperoleh Informasi Publik mendapat hambatan atau kegagalan sesuai dengan ketentuan Undang-Undang ini.</a:t>
            </a:r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9144000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KEWAJIBAN PENGGUNA INFORMASI</a:t>
                      </a:r>
                    </a:p>
                    <a:p>
                      <a:pPr algn="ctr"/>
                      <a:r>
                        <a:rPr lang="id-ID" sz="1100" dirty="0" smtClean="0"/>
                        <a:t>(Pasal  5)</a:t>
                      </a:r>
                      <a:endParaRPr lang="id-ID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HAK BADAN PUBLIK</a:t>
                      </a:r>
                    </a:p>
                    <a:p>
                      <a:pPr algn="ctr"/>
                      <a:r>
                        <a:rPr lang="id-ID" sz="1100" dirty="0" smtClean="0"/>
                        <a:t>(Pasal 7)</a:t>
                      </a:r>
                      <a:endParaRPr lang="id-ID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0121" name="Rectangle 4"/>
          <p:cNvSpPr>
            <a:spLocks noChangeArrowheads="1"/>
          </p:cNvSpPr>
          <p:nvPr/>
        </p:nvSpPr>
        <p:spPr bwMode="auto">
          <a:xfrm>
            <a:off x="4643438" y="642938"/>
            <a:ext cx="4357687" cy="46434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1200" b="1" dirty="0" err="1">
                <a:latin typeface="Calibri" pitchFamily="34" charset="0"/>
              </a:rPr>
              <a:t>Badan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Publik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berhak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menolak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memberikan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informasi</a:t>
            </a:r>
            <a:r>
              <a:rPr lang="en-US" sz="1200" b="1" dirty="0">
                <a:latin typeface="Calibri" pitchFamily="34" charset="0"/>
              </a:rPr>
              <a:t> yang </a:t>
            </a:r>
            <a:r>
              <a:rPr lang="en-US" sz="1200" b="1" dirty="0" err="1">
                <a:solidFill>
                  <a:srgbClr val="FF0000"/>
                </a:solidFill>
                <a:latin typeface="Calibri" pitchFamily="34" charset="0"/>
              </a:rPr>
              <a:t>dikecualikan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sesuai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ketentuan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peraturan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perundang-undangan</a:t>
            </a:r>
            <a:r>
              <a:rPr lang="en-US" sz="1200" b="1" dirty="0">
                <a:latin typeface="Calibri" pitchFamily="34" charset="0"/>
              </a:rPr>
              <a:t>.</a:t>
            </a:r>
          </a:p>
          <a:p>
            <a:pPr marL="177800" indent="-1778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1200" b="1" dirty="0" err="1">
                <a:latin typeface="Calibri" pitchFamily="34" charset="0"/>
              </a:rPr>
              <a:t>Badan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Publik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berhak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Calibri" pitchFamily="34" charset="0"/>
              </a:rPr>
              <a:t>menolak</a:t>
            </a:r>
            <a:r>
              <a:rPr lang="en-US" sz="1200" b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memberikan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Informasi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Publik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apabila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Calibri" pitchFamily="34" charset="0"/>
              </a:rPr>
              <a:t>tidak</a:t>
            </a:r>
            <a:r>
              <a:rPr lang="en-US" sz="1200" b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Calibri" pitchFamily="34" charset="0"/>
              </a:rPr>
              <a:t>sesuai</a:t>
            </a:r>
            <a:r>
              <a:rPr lang="en-US" sz="1200" b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dengan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ketentuan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peraturan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perundang-undangan</a:t>
            </a:r>
            <a:r>
              <a:rPr lang="en-US" sz="1200" b="1" dirty="0">
                <a:latin typeface="Calibri" pitchFamily="34" charset="0"/>
              </a:rPr>
              <a:t>.</a:t>
            </a:r>
          </a:p>
          <a:p>
            <a:pPr marL="177800" indent="-177800" algn="just">
              <a:lnSpc>
                <a:spcPct val="150000"/>
              </a:lnSpc>
              <a:buFont typeface="Calibri" pitchFamily="34" charset="0"/>
              <a:buAutoNum type="arabicPeriod" startAt="3"/>
            </a:pPr>
            <a:r>
              <a:rPr lang="en-US" sz="1200" b="1" dirty="0" err="1">
                <a:latin typeface="Calibri" pitchFamily="34" charset="0"/>
              </a:rPr>
              <a:t>Informasi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publik</a:t>
            </a:r>
            <a:r>
              <a:rPr lang="en-US" sz="1200" b="1" dirty="0">
                <a:latin typeface="Calibri" pitchFamily="34" charset="0"/>
              </a:rPr>
              <a:t> yang </a:t>
            </a:r>
            <a:r>
              <a:rPr lang="en-US" sz="1200" b="1" dirty="0" err="1">
                <a:latin typeface="Calibri" pitchFamily="34" charset="0"/>
              </a:rPr>
              <a:t>tidak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dapat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diberikan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oleh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Badan</a:t>
            </a:r>
            <a:r>
              <a:rPr lang="en-US" sz="1200" b="1" dirty="0">
                <a:latin typeface="Calibri" pitchFamily="34" charset="0"/>
              </a:rPr>
              <a:t> </a:t>
            </a:r>
            <a:r>
              <a:rPr lang="en-US" sz="1200" b="1" dirty="0" err="1">
                <a:latin typeface="Calibri" pitchFamily="34" charset="0"/>
              </a:rPr>
              <a:t>Publik</a:t>
            </a:r>
            <a:r>
              <a:rPr lang="en-US" sz="1200" b="1" dirty="0">
                <a:latin typeface="Calibri" pitchFamily="34" charset="0"/>
              </a:rPr>
              <a:t>, </a:t>
            </a:r>
            <a:r>
              <a:rPr lang="en-US" sz="1200" b="1" dirty="0" err="1">
                <a:latin typeface="Calibri" pitchFamily="34" charset="0"/>
              </a:rPr>
              <a:t>adalah</a:t>
            </a:r>
            <a:r>
              <a:rPr lang="en-US" sz="1200" b="1" dirty="0">
                <a:latin typeface="Calibri" pitchFamily="34" charset="0"/>
              </a:rPr>
              <a:t> :</a:t>
            </a:r>
          </a:p>
          <a:p>
            <a:pPr marL="450850" lvl="1" indent="-273050" algn="just">
              <a:lnSpc>
                <a:spcPct val="150000"/>
              </a:lnSpc>
              <a:buFont typeface="Calibri" pitchFamily="34" charset="0"/>
              <a:buAutoNum type="alphaLcPeriod"/>
            </a:pPr>
            <a:r>
              <a:rPr lang="en-US" sz="1200" b="1" dirty="0" err="1">
                <a:solidFill>
                  <a:srgbClr val="002060"/>
                </a:solidFill>
                <a:latin typeface="Calibri" pitchFamily="34" charset="0"/>
              </a:rPr>
              <a:t>Informasi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 yang </a:t>
            </a:r>
            <a:r>
              <a:rPr lang="en-US" sz="1200" b="1" dirty="0" err="1">
                <a:solidFill>
                  <a:srgbClr val="002060"/>
                </a:solidFill>
                <a:latin typeface="Calibri" pitchFamily="34" charset="0"/>
              </a:rPr>
              <a:t>dapat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800000"/>
                </a:solidFill>
                <a:latin typeface="Calibri" pitchFamily="34" charset="0"/>
              </a:rPr>
              <a:t>membahayakan</a:t>
            </a:r>
            <a:r>
              <a:rPr lang="en-US" sz="1200" b="1" dirty="0">
                <a:solidFill>
                  <a:srgbClr val="80000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800000"/>
                </a:solidFill>
                <a:latin typeface="Calibri" pitchFamily="34" charset="0"/>
              </a:rPr>
              <a:t>negara</a:t>
            </a:r>
            <a:r>
              <a:rPr lang="en-US" sz="1200" b="1" dirty="0">
                <a:solidFill>
                  <a:srgbClr val="800000"/>
                </a:solidFill>
                <a:latin typeface="Calibri" pitchFamily="34" charset="0"/>
              </a:rPr>
              <a:t>;</a:t>
            </a:r>
          </a:p>
          <a:p>
            <a:pPr marL="450850" lvl="1" indent="-273050" algn="just">
              <a:lnSpc>
                <a:spcPct val="150000"/>
              </a:lnSpc>
              <a:buFont typeface="Calibri" pitchFamily="34" charset="0"/>
              <a:buAutoNum type="alphaLcPeriod"/>
            </a:pPr>
            <a:r>
              <a:rPr lang="en-US" sz="1200" b="1" dirty="0" err="1">
                <a:solidFill>
                  <a:srgbClr val="002060"/>
                </a:solidFill>
                <a:latin typeface="Calibri" pitchFamily="34" charset="0"/>
              </a:rPr>
              <a:t>Informasi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 yang </a:t>
            </a:r>
            <a:r>
              <a:rPr lang="en-US" sz="1200" b="1" dirty="0" err="1">
                <a:solidFill>
                  <a:srgbClr val="002060"/>
                </a:solidFill>
                <a:latin typeface="Calibri" pitchFamily="34" charset="0"/>
              </a:rPr>
              <a:t>berkaitan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002060"/>
                </a:solidFill>
                <a:latin typeface="Calibri" pitchFamily="34" charset="0"/>
              </a:rPr>
              <a:t>dengan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002060"/>
                </a:solidFill>
                <a:latin typeface="Calibri" pitchFamily="34" charset="0"/>
              </a:rPr>
              <a:t>kepentingan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002060"/>
                </a:solidFill>
                <a:latin typeface="Calibri" pitchFamily="34" charset="0"/>
              </a:rPr>
              <a:t>perlindungan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002060"/>
                </a:solidFill>
                <a:latin typeface="Calibri" pitchFamily="34" charset="0"/>
              </a:rPr>
              <a:t>usaha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002060"/>
                </a:solidFill>
                <a:latin typeface="Calibri" pitchFamily="34" charset="0"/>
              </a:rPr>
              <a:t>dari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800000"/>
                </a:solidFill>
                <a:latin typeface="Calibri" pitchFamily="34" charset="0"/>
              </a:rPr>
              <a:t>persaingan</a:t>
            </a:r>
            <a:r>
              <a:rPr lang="en-US" sz="1200" b="1" dirty="0">
                <a:solidFill>
                  <a:srgbClr val="80000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800000"/>
                </a:solidFill>
                <a:latin typeface="Calibri" pitchFamily="34" charset="0"/>
              </a:rPr>
              <a:t>usaha</a:t>
            </a:r>
            <a:r>
              <a:rPr lang="en-US" sz="1200" b="1" dirty="0">
                <a:solidFill>
                  <a:srgbClr val="80000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800000"/>
                </a:solidFill>
                <a:latin typeface="Calibri" pitchFamily="34" charset="0"/>
              </a:rPr>
              <a:t>tidak</a:t>
            </a:r>
            <a:r>
              <a:rPr lang="en-US" sz="1200" b="1" dirty="0">
                <a:solidFill>
                  <a:srgbClr val="80000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800000"/>
                </a:solidFill>
                <a:latin typeface="Calibri" pitchFamily="34" charset="0"/>
              </a:rPr>
              <a:t>sehat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;</a:t>
            </a:r>
          </a:p>
          <a:p>
            <a:pPr marL="450850" lvl="1" indent="-273050" algn="just">
              <a:lnSpc>
                <a:spcPct val="150000"/>
              </a:lnSpc>
              <a:buFont typeface="Calibri" pitchFamily="34" charset="0"/>
              <a:buAutoNum type="alphaLcPeriod"/>
            </a:pPr>
            <a:r>
              <a:rPr lang="en-US" sz="1200" b="1" dirty="0" err="1">
                <a:solidFill>
                  <a:srgbClr val="002060"/>
                </a:solidFill>
                <a:latin typeface="Calibri" pitchFamily="34" charset="0"/>
              </a:rPr>
              <a:t>Informasi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 yang </a:t>
            </a:r>
            <a:r>
              <a:rPr lang="en-US" sz="1200" b="1" dirty="0" err="1">
                <a:solidFill>
                  <a:srgbClr val="002060"/>
                </a:solidFill>
                <a:latin typeface="Calibri" pitchFamily="34" charset="0"/>
              </a:rPr>
              <a:t>berkaitan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002060"/>
                </a:solidFill>
                <a:latin typeface="Calibri" pitchFamily="34" charset="0"/>
              </a:rPr>
              <a:t>dengan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800000"/>
                </a:solidFill>
                <a:latin typeface="Calibri" pitchFamily="34" charset="0"/>
              </a:rPr>
              <a:t>hak-hak</a:t>
            </a:r>
            <a:r>
              <a:rPr lang="en-US" sz="1200" b="1" dirty="0">
                <a:solidFill>
                  <a:srgbClr val="80000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800000"/>
                </a:solidFill>
                <a:latin typeface="Calibri" pitchFamily="34" charset="0"/>
              </a:rPr>
              <a:t>pribadi</a:t>
            </a:r>
            <a:r>
              <a:rPr lang="en-US" sz="1200" b="1" dirty="0">
                <a:solidFill>
                  <a:srgbClr val="800000"/>
                </a:solidFill>
                <a:latin typeface="Calibri" pitchFamily="34" charset="0"/>
              </a:rPr>
              <a:t>;</a:t>
            </a:r>
          </a:p>
          <a:p>
            <a:pPr marL="450850" lvl="1" indent="-273050" algn="just">
              <a:lnSpc>
                <a:spcPct val="150000"/>
              </a:lnSpc>
              <a:buFont typeface="Calibri" pitchFamily="34" charset="0"/>
              <a:buAutoNum type="alphaLcPeriod"/>
            </a:pPr>
            <a:r>
              <a:rPr lang="en-US" sz="1200" b="1" dirty="0" err="1">
                <a:solidFill>
                  <a:srgbClr val="002060"/>
                </a:solidFill>
                <a:latin typeface="Calibri" pitchFamily="34" charset="0"/>
              </a:rPr>
              <a:t>Informasi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 yang </a:t>
            </a:r>
            <a:r>
              <a:rPr lang="en-US" sz="1200" b="1" dirty="0" err="1">
                <a:solidFill>
                  <a:srgbClr val="002060"/>
                </a:solidFill>
                <a:latin typeface="Calibri" pitchFamily="34" charset="0"/>
              </a:rPr>
              <a:t>berkaitan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002060"/>
                </a:solidFill>
                <a:latin typeface="Calibri" pitchFamily="34" charset="0"/>
              </a:rPr>
              <a:t>dengan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800000"/>
                </a:solidFill>
                <a:latin typeface="Calibri" pitchFamily="34" charset="0"/>
              </a:rPr>
              <a:t>rahasia</a:t>
            </a:r>
            <a:r>
              <a:rPr lang="en-US" sz="1200" b="1" dirty="0">
                <a:solidFill>
                  <a:srgbClr val="80000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800000"/>
                </a:solidFill>
                <a:latin typeface="Calibri" pitchFamily="34" charset="0"/>
              </a:rPr>
              <a:t>jabatan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; </a:t>
            </a:r>
            <a:r>
              <a:rPr lang="en-US" sz="1200" b="1" dirty="0" err="1">
                <a:solidFill>
                  <a:srgbClr val="002060"/>
                </a:solidFill>
                <a:latin typeface="Calibri" pitchFamily="34" charset="0"/>
              </a:rPr>
              <a:t>dan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/</a:t>
            </a:r>
            <a:r>
              <a:rPr lang="en-US" sz="1200" b="1" dirty="0" err="1">
                <a:solidFill>
                  <a:srgbClr val="002060"/>
                </a:solidFill>
                <a:latin typeface="Calibri" pitchFamily="34" charset="0"/>
              </a:rPr>
              <a:t>atau</a:t>
            </a:r>
            <a:endParaRPr lang="en-US" sz="1200" b="1" dirty="0">
              <a:solidFill>
                <a:srgbClr val="002060"/>
              </a:solidFill>
              <a:latin typeface="Calibri" pitchFamily="34" charset="0"/>
            </a:endParaRPr>
          </a:p>
          <a:p>
            <a:pPr marL="450850" lvl="1" indent="-273050" algn="just">
              <a:lnSpc>
                <a:spcPct val="150000"/>
              </a:lnSpc>
              <a:buFont typeface="Calibri" pitchFamily="34" charset="0"/>
              <a:buAutoNum type="alphaLcPeriod"/>
            </a:pPr>
            <a:r>
              <a:rPr lang="en-US" sz="1200" b="1" dirty="0" err="1">
                <a:solidFill>
                  <a:srgbClr val="002060"/>
                </a:solidFill>
                <a:latin typeface="Calibri" pitchFamily="34" charset="0"/>
              </a:rPr>
              <a:t>Informasi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002060"/>
                </a:solidFill>
                <a:latin typeface="Calibri" pitchFamily="34" charset="0"/>
              </a:rPr>
              <a:t>publik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 yang </a:t>
            </a:r>
            <a:r>
              <a:rPr lang="en-US" sz="1200" b="1" dirty="0" err="1">
                <a:solidFill>
                  <a:srgbClr val="002060"/>
                </a:solidFill>
                <a:latin typeface="Calibri" pitchFamily="34" charset="0"/>
              </a:rPr>
              <a:t>diminta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Calibri" pitchFamily="34" charset="0"/>
              </a:rPr>
              <a:t>belum</a:t>
            </a:r>
            <a:r>
              <a:rPr lang="en-US" sz="12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Calibri" pitchFamily="34" charset="0"/>
              </a:rPr>
              <a:t>dikuasai</a:t>
            </a:r>
            <a:r>
              <a:rPr lang="en-US" sz="12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Calibri" pitchFamily="34" charset="0"/>
              </a:rPr>
              <a:t>atau</a:t>
            </a:r>
            <a:r>
              <a:rPr lang="en-US" sz="12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Calibri" pitchFamily="34" charset="0"/>
              </a:rPr>
              <a:t>didokumentasikan</a:t>
            </a:r>
            <a:r>
              <a:rPr lang="en-US" sz="1200" b="1" dirty="0">
                <a:solidFill>
                  <a:srgbClr val="00206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90122" name="Rectangle 5"/>
          <p:cNvSpPr>
            <a:spLocks noChangeArrowheads="1"/>
          </p:cNvSpPr>
          <p:nvPr/>
        </p:nvSpPr>
        <p:spPr bwMode="auto">
          <a:xfrm>
            <a:off x="142875" y="642938"/>
            <a:ext cx="4357688" cy="461962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id-ID">
                <a:latin typeface="Calibri" pitchFamily="34" charset="0"/>
              </a:rPr>
              <a:t>Pengguna Informasi Publik wajib menggunakan Informasi Publik sesuai dengan ketentuan peraturan perundang-undangan.</a:t>
            </a:r>
          </a:p>
          <a:p>
            <a:pPr marL="342900" indent="-3429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id-ID">
                <a:latin typeface="Calibri" pitchFamily="34" charset="0"/>
              </a:rPr>
              <a:t>Pengguna Informasi Publik wajib mencantumkan sumber dari mana ia memperoleh Informasi Publik, baik yang digunakan untuk kepentingan sendiri </a:t>
            </a:r>
            <a:r>
              <a:rPr lang="fi-FI">
                <a:latin typeface="Calibri" pitchFamily="34" charset="0"/>
              </a:rPr>
              <a:t>maupun untuk keperluan publikasi sesuai dengan</a:t>
            </a:r>
            <a:r>
              <a:rPr lang="id-ID">
                <a:latin typeface="Calibri" pitchFamily="34" charset="0"/>
              </a:rPr>
              <a:t> ketentuan peraturan perundang-undangan.</a:t>
            </a:r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6"/>
          <p:cNvSpPr txBox="1">
            <a:spLocks noChangeArrowheads="1"/>
          </p:cNvSpPr>
          <p:nvPr/>
        </p:nvSpPr>
        <p:spPr bwMode="auto">
          <a:xfrm>
            <a:off x="1331913" y="1773238"/>
            <a:ext cx="2232025" cy="37623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b="1" dirty="0"/>
              <a:t>BADAN PUBLIK</a:t>
            </a:r>
            <a:endParaRPr lang="en-GB" b="1" dirty="0"/>
          </a:p>
        </p:txBody>
      </p:sp>
      <p:sp>
        <p:nvSpPr>
          <p:cNvPr id="16386" name="Text Box 7"/>
          <p:cNvSpPr txBox="1">
            <a:spLocks noChangeArrowheads="1"/>
          </p:cNvSpPr>
          <p:nvPr/>
        </p:nvSpPr>
        <p:spPr bwMode="auto">
          <a:xfrm>
            <a:off x="4932363" y="1773238"/>
            <a:ext cx="2663825" cy="37623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b="1"/>
              <a:t>INFORMASI PUBLIK</a:t>
            </a:r>
            <a:endParaRPr lang="en-GB" b="1"/>
          </a:p>
        </p:txBody>
      </p:sp>
      <p:sp>
        <p:nvSpPr>
          <p:cNvPr id="16387" name="Text Box 8"/>
          <p:cNvSpPr txBox="1">
            <a:spLocks noChangeArrowheads="1"/>
          </p:cNvSpPr>
          <p:nvPr/>
        </p:nvSpPr>
        <p:spPr bwMode="auto">
          <a:xfrm>
            <a:off x="1331913" y="3933825"/>
            <a:ext cx="2232025" cy="376238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b="1"/>
              <a:t>PPID</a:t>
            </a:r>
            <a:endParaRPr lang="en-GB" b="1"/>
          </a:p>
        </p:txBody>
      </p:sp>
      <p:sp>
        <p:nvSpPr>
          <p:cNvPr id="16388" name="Text Box 9"/>
          <p:cNvSpPr txBox="1">
            <a:spLocks noChangeArrowheads="1"/>
          </p:cNvSpPr>
          <p:nvPr/>
        </p:nvSpPr>
        <p:spPr bwMode="auto">
          <a:xfrm>
            <a:off x="4932363" y="3860800"/>
            <a:ext cx="2735262" cy="376238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b="1" dirty="0"/>
              <a:t>PEMOHON INFORMASI</a:t>
            </a:r>
            <a:endParaRPr lang="en-GB" b="1" dirty="0"/>
          </a:p>
        </p:txBody>
      </p:sp>
      <p:sp>
        <p:nvSpPr>
          <p:cNvPr id="16389" name="Line 10"/>
          <p:cNvSpPr>
            <a:spLocks noChangeShapeType="1"/>
          </p:cNvSpPr>
          <p:nvPr/>
        </p:nvSpPr>
        <p:spPr bwMode="auto">
          <a:xfrm>
            <a:off x="3563938" y="1916113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d-ID"/>
          </a:p>
        </p:txBody>
      </p:sp>
      <p:sp>
        <p:nvSpPr>
          <p:cNvPr id="16390" name="Line 11"/>
          <p:cNvSpPr>
            <a:spLocks noChangeShapeType="1"/>
          </p:cNvSpPr>
          <p:nvPr/>
        </p:nvSpPr>
        <p:spPr bwMode="auto">
          <a:xfrm flipV="1">
            <a:off x="6156325" y="2133600"/>
            <a:ext cx="0" cy="172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d-ID"/>
          </a:p>
        </p:txBody>
      </p:sp>
      <p:sp>
        <p:nvSpPr>
          <p:cNvPr id="16391" name="Line 13"/>
          <p:cNvSpPr>
            <a:spLocks noChangeShapeType="1"/>
          </p:cNvSpPr>
          <p:nvPr/>
        </p:nvSpPr>
        <p:spPr bwMode="auto">
          <a:xfrm>
            <a:off x="2411413" y="2205038"/>
            <a:ext cx="0" cy="1655762"/>
          </a:xfrm>
          <a:prstGeom prst="line">
            <a:avLst/>
          </a:prstGeom>
          <a:noFill/>
          <a:ln w="57150">
            <a:solidFill>
              <a:srgbClr val="8000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id-ID"/>
          </a:p>
        </p:txBody>
      </p:sp>
      <p:sp>
        <p:nvSpPr>
          <p:cNvPr id="16392" name="Line 14"/>
          <p:cNvSpPr>
            <a:spLocks noChangeShapeType="1"/>
          </p:cNvSpPr>
          <p:nvPr/>
        </p:nvSpPr>
        <p:spPr bwMode="auto">
          <a:xfrm flipH="1">
            <a:off x="3708400" y="4076700"/>
            <a:ext cx="1150938" cy="0"/>
          </a:xfrm>
          <a:prstGeom prst="line">
            <a:avLst/>
          </a:prstGeom>
          <a:noFill/>
          <a:ln w="57150">
            <a:solidFill>
              <a:srgbClr val="8000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id-ID"/>
          </a:p>
        </p:txBody>
      </p:sp>
      <p:sp>
        <p:nvSpPr>
          <p:cNvPr id="16393" name="Rectangle 17"/>
          <p:cNvSpPr>
            <a:spLocks noChangeArrowheads="1"/>
          </p:cNvSpPr>
          <p:nvPr/>
        </p:nvSpPr>
        <p:spPr bwMode="auto">
          <a:xfrm>
            <a:off x="611188" y="981075"/>
            <a:ext cx="7848600" cy="4032250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1142976" y="3429000"/>
            <a:ext cx="6715172" cy="1214446"/>
          </a:xfrm>
          <a:prstGeom prst="roundRect">
            <a:avLst/>
          </a:prstGeom>
          <a:noFill/>
          <a:ln w="28575">
            <a:solidFill>
              <a:srgbClr val="8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1"/>
          <p:cNvSpPr txBox="1">
            <a:spLocks noChangeArrowheads="1"/>
          </p:cNvSpPr>
          <p:nvPr/>
        </p:nvSpPr>
        <p:spPr bwMode="auto">
          <a:xfrm>
            <a:off x="142844" y="642918"/>
            <a:ext cx="878687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1950" lvl="1" indent="-26670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tabLst>
                <a:tab pos="361950" algn="l"/>
              </a:tabLst>
            </a:pPr>
            <a:r>
              <a:rPr lang="id-ID" sz="1900" dirty="0" smtClean="0">
                <a:latin typeface="Arial" pitchFamily="34" charset="0"/>
                <a:cs typeface="Arial" pitchFamily="34" charset="0"/>
              </a:rPr>
              <a:t>Setiap </a:t>
            </a:r>
            <a:r>
              <a:rPr lang="id-ID" sz="1900" dirty="0">
                <a:latin typeface="Arial" pitchFamily="34" charset="0"/>
                <a:cs typeface="Arial" pitchFamily="34" charset="0"/>
              </a:rPr>
              <a:t>Badan Publik menunjuk Pejabat Pengelola Informasi dan Dokumentasi (PPID</a:t>
            </a:r>
            <a:r>
              <a:rPr lang="id-ID" sz="1900" dirty="0" smtClean="0">
                <a:latin typeface="Arial" pitchFamily="34" charset="0"/>
                <a:cs typeface="Arial" pitchFamily="34" charset="0"/>
              </a:rPr>
              <a:t>) untuk mewujudkan pelayanan cepat, tepat dan sederhana ; </a:t>
            </a:r>
          </a:p>
          <a:p>
            <a:pPr marL="361950" lvl="1" indent="-26670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tabLst>
                <a:tab pos="361950" algn="l"/>
              </a:tabLst>
            </a:pPr>
            <a:r>
              <a:rPr lang="id-ID" sz="1900" dirty="0" smtClean="0">
                <a:latin typeface="Arial" pitchFamily="34" charset="0"/>
                <a:cs typeface="Arial" pitchFamily="34" charset="0"/>
              </a:rPr>
              <a:t>Membuat dan mengembangkan sistem penyediaan layanan informasi secara cepat, mudah, dan wajar sesuai dengan petunjuk teknis standar layanan Informasi Publik yang berlaku secara nasional.</a:t>
            </a:r>
          </a:p>
          <a:p>
            <a:pPr marL="361950" lvl="1" indent="-26670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tabLst>
                <a:tab pos="361950" algn="l"/>
              </a:tabLst>
            </a:pPr>
            <a:r>
              <a:rPr lang="nn-NO" sz="1900" dirty="0" smtClean="0">
                <a:latin typeface="Arial" pitchFamily="34" charset="0"/>
                <a:cs typeface="Arial" pitchFamily="34" charset="0"/>
              </a:rPr>
              <a:t>Pejabat Pengelola Informasi dan </a:t>
            </a:r>
            <a:r>
              <a:rPr lang="id-ID" sz="1900" dirty="0" smtClean="0">
                <a:latin typeface="Arial" pitchFamily="34" charset="0"/>
                <a:cs typeface="Arial" pitchFamily="34" charset="0"/>
              </a:rPr>
              <a:t>Dokumentasi dibantu oleh pejabat fungsional;</a:t>
            </a:r>
          </a:p>
          <a:p>
            <a:pPr marL="361950" lvl="1" indent="-26670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tabLst>
                <a:tab pos="361950" algn="l"/>
              </a:tabLst>
            </a:pPr>
            <a:r>
              <a:rPr lang="id-ID" sz="1900" dirty="0" smtClean="0">
                <a:latin typeface="Arial" pitchFamily="34" charset="0"/>
                <a:cs typeface="Arial" pitchFamily="34" charset="0"/>
              </a:rPr>
              <a:t>Dalam </a:t>
            </a:r>
            <a:r>
              <a:rPr lang="id-ID" sz="1900" dirty="0">
                <a:latin typeface="Arial" pitchFamily="34" charset="0"/>
                <a:cs typeface="Arial" pitchFamily="34" charset="0"/>
              </a:rPr>
              <a:t>hal PPID belum ditunjuk, </a:t>
            </a:r>
            <a:r>
              <a:rPr lang="id-ID" sz="1900" u="sng" dirty="0">
                <a:latin typeface="Arial" pitchFamily="34" charset="0"/>
                <a:cs typeface="Arial" pitchFamily="34" charset="0"/>
              </a:rPr>
              <a:t>tugas dan tanggung jawab PPID </a:t>
            </a:r>
            <a:r>
              <a:rPr lang="id-ID" sz="1900" dirty="0">
                <a:latin typeface="Arial" pitchFamily="34" charset="0"/>
                <a:cs typeface="Arial" pitchFamily="34" charset="0"/>
              </a:rPr>
              <a:t>dapat dilakukan oleh unit atau dinas dibidang </a:t>
            </a:r>
            <a:r>
              <a:rPr lang="id-ID" sz="1900" b="1" u="sng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informasi, komunikasi, dan/atau kehumasan</a:t>
            </a:r>
            <a:r>
              <a:rPr lang="id-ID" sz="19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marL="361950" lvl="1" indent="-26670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tabLst>
                <a:tab pos="361950" algn="l"/>
              </a:tabLst>
            </a:pPr>
            <a:r>
              <a:rPr lang="id-ID" sz="1900" dirty="0" smtClean="0">
                <a:latin typeface="Arial" pitchFamily="34" charset="0"/>
                <a:cs typeface="Arial" pitchFamily="34" charset="0"/>
              </a:rPr>
              <a:t>PPID harus sudah ditunjuk 1 (satu) tahun terhitung sejak PP No.61 Tahun 2010 (diundangkan 23 Agustus 2010</a:t>
            </a:r>
            <a:r>
              <a:rPr lang="id-ID" sz="14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id-ID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 </a:t>
            </a:r>
            <a:r>
              <a:rPr lang="id-ID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(UU No.14 Tahun 2008;ps.13 dan PP No.61 Tahun 2010; ps.21)</a:t>
            </a:r>
            <a:endParaRPr lang="id-ID" sz="1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-24"/>
            <a:ext cx="9144000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dirty="0"/>
              <a:t>ORGANISASI PENGELOLA INFORMASI DAN DOKUMENTASI</a:t>
            </a:r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>
          <a:xfrm>
            <a:off x="428625" y="1071546"/>
            <a:ext cx="8501063" cy="47148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001">
            <a:schemeClr val="dk2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3652831" y="2357429"/>
            <a:ext cx="1990740" cy="50006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P </a:t>
            </a:r>
            <a:r>
              <a:rPr lang="en-US" b="1" dirty="0" err="1"/>
              <a:t>P</a:t>
            </a:r>
            <a:r>
              <a:rPr lang="en-US" b="1" dirty="0"/>
              <a:t> I D</a:t>
            </a:r>
          </a:p>
        </p:txBody>
      </p:sp>
      <p:sp>
        <p:nvSpPr>
          <p:cNvPr id="20485" name="TextBox 4"/>
          <p:cNvSpPr txBox="1">
            <a:spLocks noChangeArrowheads="1"/>
          </p:cNvSpPr>
          <p:nvPr/>
        </p:nvSpPr>
        <p:spPr bwMode="auto">
          <a:xfrm>
            <a:off x="0" y="0"/>
            <a:ext cx="9144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ORGANISASI </a:t>
            </a:r>
          </a:p>
          <a:p>
            <a:pPr algn="ctr"/>
            <a:r>
              <a:rPr lang="en-US" b="1">
                <a:latin typeface="Calibri" pitchFamily="34" charset="0"/>
              </a:rPr>
              <a:t>PENGELOLA INFORMASI DAN DOKUMENTASI</a:t>
            </a:r>
          </a:p>
          <a:p>
            <a:pPr algn="ctr"/>
            <a:r>
              <a:rPr lang="en-US" b="1">
                <a:latin typeface="Calibri" pitchFamily="34" charset="0"/>
              </a:rPr>
              <a:t>KEMENTERIAN KOMUNIKASI DAN INFORMATIKA</a:t>
            </a:r>
          </a:p>
          <a:p>
            <a:pPr algn="ctr"/>
            <a:r>
              <a:rPr lang="en-US" sz="1000" b="1">
                <a:latin typeface="Calibri" pitchFamily="34" charset="0"/>
              </a:rPr>
              <a:t>(KEPMENKOMINFO NO.: 117/KEP/M.KOMINFO/03/2010)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5786" y="3571875"/>
            <a:ext cx="1785951" cy="8572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/>
              <a:t>BIDANG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PELAYANAN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INFORMASI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43174" y="3571875"/>
            <a:ext cx="1785951" cy="8572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/>
              <a:t>BIDANG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PENGELOLAAN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INFORMASI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57751" y="3571875"/>
            <a:ext cx="1785951" cy="8572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/>
              <a:t>BIDANG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DOKUMENTASI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&amp; ARSIP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15141" y="3571875"/>
            <a:ext cx="1785951" cy="8572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/>
              <a:t>BIDANG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/>
              <a:t>PENGADUAN &amp;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/>
              <a:t>PENYELESAIAN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/>
              <a:t>SENGKETA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7224" y="4857760"/>
            <a:ext cx="7500991" cy="64294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/>
              <a:t>PEJABAT FUNGSIONAL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/>
              <a:t>( ARSIPARIS</a:t>
            </a:r>
            <a:r>
              <a:rPr lang="en-US" sz="1600" b="1"/>
              <a:t>, PRANATA HUMAS, PUSTAKAWAN</a:t>
            </a:r>
            <a:r>
              <a:rPr lang="en-US" sz="1600" b="1" dirty="0"/>
              <a:t>, PRANATA KOMPUTER )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571625" y="3214688"/>
            <a:ext cx="60007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11" name="Title 19"/>
          <p:cNvSpPr>
            <a:spLocks noGrp="1"/>
          </p:cNvSpPr>
          <p:nvPr>
            <p:ph type="title" idx="4294967295"/>
          </p:nvPr>
        </p:nvSpPr>
        <p:spPr>
          <a:xfrm>
            <a:off x="457200" y="-1000125"/>
            <a:ext cx="8229600" cy="439737"/>
          </a:xfrm>
        </p:spPr>
        <p:txBody>
          <a:bodyPr/>
          <a:lstStyle/>
          <a:p>
            <a:pPr eaLnBrk="1" hangingPunct="1"/>
            <a:r>
              <a:rPr lang="en-US" sz="1200" smtClean="0"/>
              <a:t>ORGANISASI PPID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652830" y="1357297"/>
            <a:ext cx="1990740" cy="64294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/>
              <a:t>TIM PERTIMBANGAN PELAYANAN INFORMASI</a:t>
            </a:r>
            <a:endParaRPr lang="en-US" sz="1400" b="1" dirty="0"/>
          </a:p>
        </p:txBody>
      </p:sp>
      <p:cxnSp>
        <p:nvCxnSpPr>
          <p:cNvPr id="46" name="Straight Connector 45"/>
          <p:cNvCxnSpPr/>
          <p:nvPr/>
        </p:nvCxnSpPr>
        <p:spPr>
          <a:xfrm rot="5400000">
            <a:off x="3571867" y="3857627"/>
            <a:ext cx="2000266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6200000" flipH="1">
            <a:off x="4393406" y="2178833"/>
            <a:ext cx="357190" cy="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16200000" flipH="1">
            <a:off x="3321836" y="3393280"/>
            <a:ext cx="357190" cy="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rot="16200000" flipH="1">
            <a:off x="1393010" y="3393280"/>
            <a:ext cx="357190" cy="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16200000" flipH="1">
            <a:off x="5536412" y="3393281"/>
            <a:ext cx="357190" cy="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16200000" flipH="1">
            <a:off x="7393800" y="3393280"/>
            <a:ext cx="357190" cy="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1"/>
          <p:cNvSpPr txBox="1">
            <a:spLocks noChangeArrowheads="1"/>
          </p:cNvSpPr>
          <p:nvPr/>
        </p:nvSpPr>
        <p:spPr bwMode="auto">
          <a:xfrm>
            <a:off x="285750" y="1060450"/>
            <a:ext cx="85725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id-ID" dirty="0">
                <a:latin typeface="Futura Md BT"/>
              </a:rPr>
              <a:t>Penyediaan, penyimpanan, pendokumentasian dan pengamanan informasi;</a:t>
            </a:r>
          </a:p>
          <a:p>
            <a:pPr marL="342900" indent="-3429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id-ID" dirty="0">
                <a:latin typeface="Futura Md BT"/>
              </a:rPr>
              <a:t>Pelayanan informasi sesuai dengan aturan yang </a:t>
            </a:r>
            <a:r>
              <a:rPr lang="id-ID" dirty="0" smtClean="0">
                <a:latin typeface="Futura Md BT"/>
              </a:rPr>
              <a:t>berlaku;</a:t>
            </a:r>
            <a:endParaRPr lang="id-ID" dirty="0">
              <a:latin typeface="Futura Md BT"/>
            </a:endParaRPr>
          </a:p>
          <a:p>
            <a:pPr marL="342900" indent="-3429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id-ID" dirty="0">
                <a:latin typeface="Futura Md BT"/>
              </a:rPr>
              <a:t>Pelayanan yang cepat, tepat dan </a:t>
            </a:r>
            <a:r>
              <a:rPr lang="id-ID" dirty="0" smtClean="0">
                <a:latin typeface="Futura Md BT"/>
              </a:rPr>
              <a:t>sederhana;</a:t>
            </a:r>
            <a:endParaRPr lang="id-ID" dirty="0">
              <a:latin typeface="Futura Md BT"/>
            </a:endParaRPr>
          </a:p>
          <a:p>
            <a:pPr marL="342900" indent="-3429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id-ID" dirty="0">
                <a:latin typeface="Futura Md BT"/>
              </a:rPr>
              <a:t>Penetapan prosedur </a:t>
            </a:r>
            <a:r>
              <a:rPr lang="id-ID" dirty="0" smtClean="0">
                <a:latin typeface="Futura Md BT"/>
              </a:rPr>
              <a:t>operasional;</a:t>
            </a:r>
            <a:endParaRPr lang="id-ID" dirty="0">
              <a:latin typeface="Futura Md BT"/>
            </a:endParaRPr>
          </a:p>
          <a:p>
            <a:pPr marL="342900" indent="-3429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id-ID" dirty="0">
                <a:latin typeface="Futura Md BT"/>
              </a:rPr>
              <a:t>Pengujian </a:t>
            </a:r>
            <a:r>
              <a:rPr lang="id-ID" dirty="0" smtClean="0">
                <a:latin typeface="Futura Md BT"/>
              </a:rPr>
              <a:t>konsekuensi;</a:t>
            </a:r>
            <a:endParaRPr lang="id-ID" dirty="0">
              <a:latin typeface="Futura Md BT"/>
            </a:endParaRPr>
          </a:p>
          <a:p>
            <a:pPr marL="342900" indent="-3429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id-ID" dirty="0">
                <a:latin typeface="Futura Md BT"/>
              </a:rPr>
              <a:t>Pengklasifikasian informasi dan/atau </a:t>
            </a:r>
            <a:r>
              <a:rPr lang="id-ID" dirty="0" smtClean="0">
                <a:latin typeface="Futura Md BT"/>
              </a:rPr>
              <a:t>pengubahannya;</a:t>
            </a:r>
            <a:endParaRPr lang="id-ID" dirty="0">
              <a:latin typeface="Futura Md BT"/>
            </a:endParaRPr>
          </a:p>
          <a:p>
            <a:pPr marL="342900" indent="-3429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id-ID" dirty="0">
                <a:latin typeface="Futura Md BT"/>
              </a:rPr>
              <a:t>Penetapan informasi yg dikecualikan yg telah habis jangka waktu pengecualiaannya sebagai informasi publik  yang dapat </a:t>
            </a:r>
            <a:r>
              <a:rPr lang="id-ID" dirty="0" smtClean="0">
                <a:latin typeface="Futura Md BT"/>
              </a:rPr>
              <a:t>diakses;</a:t>
            </a:r>
            <a:endParaRPr lang="id-ID" dirty="0">
              <a:latin typeface="Futura Md BT"/>
            </a:endParaRPr>
          </a:p>
          <a:p>
            <a:pPr marL="342900" indent="-3429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id-ID" dirty="0">
                <a:latin typeface="Futura Md BT"/>
              </a:rPr>
              <a:t>Penetapan pertimbangan tertulis atas setiap kebijakan yang diambil untuk memenuhi hak setiap orang atas informasi </a:t>
            </a:r>
            <a:r>
              <a:rPr lang="id-ID" dirty="0" smtClean="0">
                <a:latin typeface="Futura Md BT"/>
              </a:rPr>
              <a:t>publik.</a:t>
            </a:r>
            <a:endParaRPr lang="id-ID" sz="1400" dirty="0">
              <a:latin typeface="Futura Md B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dirty="0"/>
              <a:t>TUGAS DAN TANGGUNG JAWAB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dirty="0"/>
              <a:t>P P I D</a:t>
            </a:r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extBox 1"/>
          <p:cNvSpPr txBox="1">
            <a:spLocks noChangeArrowheads="1"/>
          </p:cNvSpPr>
          <p:nvPr/>
        </p:nvSpPr>
        <p:spPr bwMode="auto">
          <a:xfrm>
            <a:off x="357188" y="1071563"/>
            <a:ext cx="8358187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en-US" sz="2400">
              <a:latin typeface="Calibri" pitchFamily="34" charset="0"/>
            </a:endParaRPr>
          </a:p>
          <a:p>
            <a:pPr marL="914400" lvl="1" indent="-457200">
              <a:buFont typeface="Calibri" pitchFamily="34" charset="0"/>
              <a:buAutoNum type="arabicPeriod"/>
            </a:pPr>
            <a:r>
              <a:rPr lang="en-US" sz="3600" b="1">
                <a:latin typeface="Calibri" pitchFamily="34" charset="0"/>
              </a:rPr>
              <a:t>Secara berkala;</a:t>
            </a:r>
          </a:p>
          <a:p>
            <a:pPr marL="914400" lvl="1" indent="-457200">
              <a:buFont typeface="Calibri" pitchFamily="34" charset="0"/>
              <a:buAutoNum type="arabicPeriod"/>
            </a:pPr>
            <a:r>
              <a:rPr lang="en-US" sz="3600" b="1">
                <a:latin typeface="Calibri" pitchFamily="34" charset="0"/>
              </a:rPr>
              <a:t>Secara serta merta;</a:t>
            </a:r>
          </a:p>
          <a:p>
            <a:pPr marL="914400" lvl="1" indent="-457200">
              <a:buFont typeface="Calibri" pitchFamily="34" charset="0"/>
              <a:buAutoNum type="arabicPeriod"/>
            </a:pPr>
            <a:r>
              <a:rPr lang="en-US" sz="3600" b="1">
                <a:latin typeface="Calibri" pitchFamily="34" charset="0"/>
              </a:rPr>
              <a:t>Informasi yang tersedia setiap saat</a:t>
            </a:r>
            <a:r>
              <a:rPr lang="id-ID" sz="3600" b="1">
                <a:latin typeface="Calibri" pitchFamily="34" charset="0"/>
              </a:rPr>
              <a:t>;</a:t>
            </a:r>
          </a:p>
          <a:p>
            <a:pPr marL="914400" lvl="1" indent="-457200">
              <a:buFont typeface="Calibri" pitchFamily="34" charset="0"/>
              <a:buAutoNum type="arabicPeriod"/>
            </a:pPr>
            <a:r>
              <a:rPr lang="id-ID" sz="3600" b="1">
                <a:solidFill>
                  <a:srgbClr val="C00000"/>
                </a:solidFill>
                <a:latin typeface="Calibri" pitchFamily="34" charset="0"/>
              </a:rPr>
              <a:t>Informasi yang dikecualikan. </a:t>
            </a:r>
            <a:endParaRPr lang="en-US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-24"/>
            <a:ext cx="914400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3200" b="1" dirty="0" smtClean="0"/>
              <a:t>JENIS </a:t>
            </a:r>
            <a:r>
              <a:rPr lang="en-US" sz="3200" b="1" dirty="0"/>
              <a:t>INFORMASI PUBLIK</a:t>
            </a:r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hlinkClick r:id="rId2" action="ppaction://hlinksldjump"/>
          </p:cNvPr>
          <p:cNvSpPr txBox="1"/>
          <p:nvPr/>
        </p:nvSpPr>
        <p:spPr>
          <a:xfrm>
            <a:off x="0" y="1"/>
            <a:ext cx="9144000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/>
              <a:t>INFORMASI YANG WAJIB DISEDIAKAN DAN DIUMUMKAN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/>
              <a:t>SECARA BERKALA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4313" y="785794"/>
            <a:ext cx="8643937" cy="4610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55600" indent="-3556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200" b="1" dirty="0" err="1" smtClean="0">
                <a:latin typeface="+mn-lt"/>
                <a:cs typeface="+mn-cs"/>
              </a:rPr>
              <a:t>Informasi</a:t>
            </a:r>
            <a:r>
              <a:rPr lang="en-US" sz="2200" b="1" dirty="0" smtClean="0">
                <a:latin typeface="+mn-lt"/>
                <a:cs typeface="+mn-cs"/>
              </a:rPr>
              <a:t> </a:t>
            </a:r>
            <a:r>
              <a:rPr lang="en-US" sz="2200" b="1" dirty="0">
                <a:latin typeface="+mn-lt"/>
                <a:cs typeface="+mn-cs"/>
              </a:rPr>
              <a:t>yang </a:t>
            </a:r>
            <a:r>
              <a:rPr lang="en-US" sz="2200" b="1" dirty="0" err="1">
                <a:latin typeface="+mn-lt"/>
                <a:cs typeface="+mn-cs"/>
              </a:rPr>
              <a:t>berkaitan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dengan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Badan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Publik</a:t>
            </a:r>
            <a:r>
              <a:rPr lang="en-US" sz="2200" b="1" dirty="0">
                <a:latin typeface="+mn-lt"/>
                <a:cs typeface="+mn-cs"/>
              </a:rPr>
              <a:t>;</a:t>
            </a:r>
          </a:p>
          <a:p>
            <a:pPr marL="355600" indent="-3556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200" b="1" dirty="0" err="1">
                <a:latin typeface="+mn-lt"/>
                <a:cs typeface="+mn-cs"/>
              </a:rPr>
              <a:t>Informasi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mengenai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kegiatan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dan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kinerja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Badan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Publik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terkait</a:t>
            </a:r>
            <a:r>
              <a:rPr lang="en-US" sz="2200" b="1" dirty="0">
                <a:latin typeface="+mn-lt"/>
                <a:cs typeface="+mn-cs"/>
              </a:rPr>
              <a:t>;</a:t>
            </a:r>
          </a:p>
          <a:p>
            <a:pPr marL="355600" indent="-3556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200" b="1" dirty="0" err="1">
                <a:solidFill>
                  <a:srgbClr val="FF0000"/>
                </a:solidFill>
                <a:latin typeface="+mn-lt"/>
                <a:cs typeface="+mn-cs"/>
              </a:rPr>
              <a:t>Informasi</a:t>
            </a:r>
            <a:r>
              <a:rPr lang="en-US" sz="2200" b="1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+mn-lt"/>
                <a:cs typeface="+mn-cs"/>
              </a:rPr>
              <a:t>mengenai</a:t>
            </a:r>
            <a:r>
              <a:rPr lang="en-US" sz="2200" b="1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+mn-lt"/>
                <a:cs typeface="+mn-cs"/>
              </a:rPr>
              <a:t>laporan</a:t>
            </a:r>
            <a:r>
              <a:rPr lang="en-US" sz="2200" b="1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+mn-lt"/>
                <a:cs typeface="+mn-cs"/>
              </a:rPr>
              <a:t>keuangan</a:t>
            </a:r>
            <a:r>
              <a:rPr lang="en-US" sz="2200" b="1" dirty="0">
                <a:solidFill>
                  <a:srgbClr val="FF0000"/>
                </a:solidFill>
                <a:latin typeface="+mn-lt"/>
                <a:cs typeface="+mn-cs"/>
              </a:rPr>
              <a:t>; </a:t>
            </a:r>
            <a:r>
              <a:rPr lang="en-US" sz="2200" b="1" dirty="0" err="1">
                <a:solidFill>
                  <a:srgbClr val="FF0000"/>
                </a:solidFill>
                <a:latin typeface="+mn-lt"/>
                <a:cs typeface="+mn-cs"/>
              </a:rPr>
              <a:t>dan</a:t>
            </a:r>
            <a:r>
              <a:rPr lang="en-US" sz="2200" b="1" dirty="0">
                <a:solidFill>
                  <a:srgbClr val="FF0000"/>
                </a:solidFill>
                <a:latin typeface="+mn-lt"/>
                <a:cs typeface="+mn-cs"/>
              </a:rPr>
              <a:t>/</a:t>
            </a:r>
            <a:r>
              <a:rPr lang="en-US" sz="2200" b="1" dirty="0" err="1">
                <a:solidFill>
                  <a:srgbClr val="FF0000"/>
                </a:solidFill>
                <a:latin typeface="+mn-lt"/>
                <a:cs typeface="+mn-cs"/>
              </a:rPr>
              <a:t>atau</a:t>
            </a:r>
            <a:r>
              <a:rPr lang="en-US" sz="2200" b="1" dirty="0">
                <a:solidFill>
                  <a:srgbClr val="FF0000"/>
                </a:solidFill>
                <a:latin typeface="+mn-lt"/>
                <a:cs typeface="+mn-cs"/>
              </a:rPr>
              <a:t>;</a:t>
            </a:r>
          </a:p>
          <a:p>
            <a:pPr marL="355600" indent="-3556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200" b="1" dirty="0" err="1">
                <a:latin typeface="+mn-lt"/>
                <a:cs typeface="+mn-cs"/>
              </a:rPr>
              <a:t>Informasi</a:t>
            </a:r>
            <a:r>
              <a:rPr lang="en-US" sz="2200" b="1" dirty="0">
                <a:latin typeface="+mn-lt"/>
                <a:cs typeface="+mn-cs"/>
              </a:rPr>
              <a:t> lain yang </a:t>
            </a:r>
            <a:r>
              <a:rPr lang="en-US" sz="2200" b="1" dirty="0" err="1">
                <a:latin typeface="+mn-lt"/>
                <a:cs typeface="+mn-cs"/>
              </a:rPr>
              <a:t>diatur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dalam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peraturan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perundang-undangan</a:t>
            </a:r>
            <a:r>
              <a:rPr lang="en-US" sz="2200" b="1" dirty="0">
                <a:latin typeface="+mn-lt"/>
                <a:cs typeface="+mn-cs"/>
              </a:rPr>
              <a:t>;</a:t>
            </a:r>
          </a:p>
          <a:p>
            <a:pPr marL="355600" indent="-3556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200" b="1" dirty="0" err="1">
                <a:latin typeface="+mn-lt"/>
                <a:cs typeface="+mn-cs"/>
              </a:rPr>
              <a:t>Kewajiban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memberikan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dan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menyampaikan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informasi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publik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dilakukan</a:t>
            </a:r>
            <a:r>
              <a:rPr lang="en-US" sz="2200" b="1" dirty="0">
                <a:latin typeface="+mn-lt"/>
                <a:cs typeface="+mn-cs"/>
              </a:rPr>
              <a:t> paling </a:t>
            </a:r>
            <a:r>
              <a:rPr lang="en-US" sz="2200" b="1" dirty="0" err="1">
                <a:latin typeface="+mn-lt"/>
                <a:cs typeface="+mn-cs"/>
              </a:rPr>
              <a:t>lambat</a:t>
            </a:r>
            <a:r>
              <a:rPr lang="en-US" sz="2200" b="1" dirty="0">
                <a:latin typeface="+mn-lt"/>
                <a:cs typeface="+mn-cs"/>
              </a:rPr>
              <a:t> 6 (</a:t>
            </a:r>
            <a:r>
              <a:rPr lang="en-US" sz="2200" b="1" dirty="0" err="1">
                <a:latin typeface="+mn-lt"/>
                <a:cs typeface="+mn-cs"/>
              </a:rPr>
              <a:t>enam</a:t>
            </a:r>
            <a:r>
              <a:rPr lang="en-US" sz="2200" b="1" dirty="0">
                <a:latin typeface="+mn-lt"/>
                <a:cs typeface="+mn-cs"/>
              </a:rPr>
              <a:t>) </a:t>
            </a:r>
            <a:r>
              <a:rPr lang="en-US" sz="2200" b="1" dirty="0" err="1">
                <a:latin typeface="+mn-lt"/>
                <a:cs typeface="+mn-cs"/>
              </a:rPr>
              <a:t>bulan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sekali</a:t>
            </a:r>
            <a:r>
              <a:rPr lang="en-US" sz="2200" b="1" dirty="0">
                <a:latin typeface="+mn-lt"/>
                <a:cs typeface="+mn-cs"/>
              </a:rPr>
              <a:t>;</a:t>
            </a:r>
          </a:p>
          <a:p>
            <a:pPr marL="355600" indent="-3556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200" b="1" dirty="0" err="1">
                <a:latin typeface="+mn-lt"/>
                <a:cs typeface="+mn-cs"/>
              </a:rPr>
              <a:t>Kewajiban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menyebarluaskan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informasi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publik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disampaikan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dengan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cara</a:t>
            </a:r>
            <a:r>
              <a:rPr lang="en-US" sz="2200" b="1" dirty="0">
                <a:latin typeface="+mn-lt"/>
                <a:cs typeface="+mn-cs"/>
              </a:rPr>
              <a:t> yang </a:t>
            </a:r>
            <a:r>
              <a:rPr lang="en-US" sz="2200" b="1" dirty="0" err="1">
                <a:latin typeface="+mn-lt"/>
                <a:cs typeface="+mn-cs"/>
              </a:rPr>
              <a:t>mudah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dijangkau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oleh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masyarakat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dan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dalam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bahasa</a:t>
            </a:r>
            <a:r>
              <a:rPr lang="en-US" sz="2200" b="1" dirty="0">
                <a:latin typeface="+mn-lt"/>
                <a:cs typeface="+mn-cs"/>
              </a:rPr>
              <a:t> yang </a:t>
            </a:r>
            <a:r>
              <a:rPr lang="en-US" sz="2200" b="1" dirty="0" err="1">
                <a:latin typeface="+mn-lt"/>
                <a:cs typeface="+mn-cs"/>
              </a:rPr>
              <a:t>mudah</a:t>
            </a:r>
            <a:r>
              <a:rPr lang="en-US" sz="2200" b="1" dirty="0">
                <a:latin typeface="+mn-lt"/>
                <a:cs typeface="+mn-cs"/>
              </a:rPr>
              <a:t> </a:t>
            </a:r>
            <a:r>
              <a:rPr lang="en-US" sz="2200" b="1" dirty="0" err="1">
                <a:latin typeface="+mn-lt"/>
                <a:cs typeface="+mn-cs"/>
              </a:rPr>
              <a:t>dipahami</a:t>
            </a:r>
            <a:r>
              <a:rPr lang="en-US" sz="2200" b="1" dirty="0">
                <a:latin typeface="+mn-lt"/>
                <a:cs typeface="+mn-cs"/>
              </a:rPr>
              <a:t>.</a:t>
            </a:r>
          </a:p>
        </p:txBody>
      </p:sp>
      <p:sp>
        <p:nvSpPr>
          <p:cNvPr id="78853" name="Title 3"/>
          <p:cNvSpPr>
            <a:spLocks noGrp="1"/>
          </p:cNvSpPr>
          <p:nvPr>
            <p:ph type="title" idx="4294967295"/>
          </p:nvPr>
        </p:nvSpPr>
        <p:spPr>
          <a:xfrm>
            <a:off x="457200" y="-500063"/>
            <a:ext cx="8229600" cy="368300"/>
          </a:xfrm>
        </p:spPr>
        <p:txBody>
          <a:bodyPr/>
          <a:lstStyle/>
          <a:p>
            <a:pPr eaLnBrk="1" hangingPunct="1"/>
            <a:r>
              <a:rPr lang="en-US" sz="1200" smtClean="0"/>
              <a:t>SECARA BERKALA</a:t>
            </a:r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hlinkClick r:id="rId2" action="ppaction://hlinksldjump"/>
          </p:cNvPr>
          <p:cNvSpPr txBox="1"/>
          <p:nvPr/>
        </p:nvSpPr>
        <p:spPr>
          <a:xfrm>
            <a:off x="0" y="1"/>
            <a:ext cx="9144000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/>
              <a:t>INFORMASI YANG WAJIB DIUMUMKAN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/>
              <a:t>SECARA SERTA MERTA</a:t>
            </a:r>
            <a:endParaRPr lang="en-US" sz="4000" b="1"/>
          </a:p>
        </p:txBody>
      </p:sp>
      <p:sp>
        <p:nvSpPr>
          <p:cNvPr id="4" name="TextBox 3"/>
          <p:cNvSpPr txBox="1"/>
          <p:nvPr/>
        </p:nvSpPr>
        <p:spPr>
          <a:xfrm>
            <a:off x="857250" y="1643063"/>
            <a:ext cx="7429500" cy="32778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Badan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Publik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wajib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mengumumkan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secara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serta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merta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suatu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informasi</a:t>
            </a:r>
            <a:r>
              <a:rPr lang="en-US" sz="2300" b="1" dirty="0">
                <a:latin typeface="+mn-lt"/>
                <a:cs typeface="+mn-cs"/>
              </a:rPr>
              <a:t> yang </a:t>
            </a:r>
            <a:r>
              <a:rPr lang="en-US" sz="2300" b="1" dirty="0" err="1">
                <a:latin typeface="+mn-lt"/>
                <a:cs typeface="+mn-cs"/>
              </a:rPr>
              <a:t>dapat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mengancam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hajat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hidup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orang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banyak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dan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ketertiban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umum</a:t>
            </a:r>
            <a:r>
              <a:rPr lang="en-US" sz="2300" b="1" dirty="0">
                <a:latin typeface="+mn-lt"/>
                <a:cs typeface="+mn-cs"/>
              </a:rPr>
              <a:t>;</a:t>
            </a:r>
          </a:p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300" b="1" dirty="0" err="1">
                <a:latin typeface="+mn-lt"/>
                <a:cs typeface="+mn-cs"/>
              </a:rPr>
              <a:t>Kewajiban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menyebarluaskan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informasi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publik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disampaikan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solidFill>
                  <a:srgbClr val="C00000"/>
                </a:solidFill>
                <a:latin typeface="+mn-lt"/>
                <a:cs typeface="+mn-cs"/>
              </a:rPr>
              <a:t>dengan</a:t>
            </a:r>
            <a:r>
              <a:rPr lang="en-US" sz="2300" b="1" dirty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en-US" sz="2300" b="1" dirty="0" err="1">
                <a:solidFill>
                  <a:srgbClr val="C00000"/>
                </a:solidFill>
                <a:latin typeface="+mn-lt"/>
                <a:cs typeface="+mn-cs"/>
              </a:rPr>
              <a:t>cara</a:t>
            </a:r>
            <a:r>
              <a:rPr lang="en-US" sz="2300" b="1" dirty="0">
                <a:solidFill>
                  <a:srgbClr val="C00000"/>
                </a:solidFill>
                <a:latin typeface="+mn-lt"/>
                <a:cs typeface="+mn-cs"/>
              </a:rPr>
              <a:t> yang </a:t>
            </a:r>
            <a:r>
              <a:rPr lang="en-US" sz="2300" b="1" dirty="0" err="1">
                <a:solidFill>
                  <a:srgbClr val="C00000"/>
                </a:solidFill>
                <a:latin typeface="+mn-lt"/>
                <a:cs typeface="+mn-cs"/>
              </a:rPr>
              <a:t>mudah</a:t>
            </a:r>
            <a:r>
              <a:rPr lang="en-US" sz="2300" b="1" dirty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dijangkau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oleh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masyarakat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dan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dalam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bahasa</a:t>
            </a:r>
            <a:r>
              <a:rPr lang="en-US" sz="2300" b="1" dirty="0">
                <a:latin typeface="+mn-lt"/>
                <a:cs typeface="+mn-cs"/>
              </a:rPr>
              <a:t> yang </a:t>
            </a:r>
            <a:r>
              <a:rPr lang="en-US" sz="2300" b="1" dirty="0" err="1">
                <a:latin typeface="+mn-lt"/>
                <a:cs typeface="+mn-cs"/>
              </a:rPr>
              <a:t>mudah</a:t>
            </a:r>
            <a:r>
              <a:rPr lang="en-US" sz="2300" b="1" dirty="0">
                <a:latin typeface="+mn-lt"/>
                <a:cs typeface="+mn-cs"/>
              </a:rPr>
              <a:t> </a:t>
            </a:r>
            <a:r>
              <a:rPr lang="en-US" sz="2300" b="1" dirty="0" err="1">
                <a:latin typeface="+mn-lt"/>
                <a:cs typeface="+mn-cs"/>
              </a:rPr>
              <a:t>dipahami</a:t>
            </a:r>
            <a:r>
              <a:rPr lang="en-US" sz="2300" b="1" dirty="0" smtClean="0">
                <a:latin typeface="+mn-lt"/>
                <a:cs typeface="+mn-cs"/>
              </a:rPr>
              <a:t>.</a:t>
            </a:r>
            <a:endParaRPr lang="en-US" dirty="0">
              <a:latin typeface="+mn-lt"/>
              <a:cs typeface="+mn-cs"/>
            </a:endParaRPr>
          </a:p>
        </p:txBody>
      </p:sp>
      <p:sp>
        <p:nvSpPr>
          <p:cNvPr id="79877" name="Title 4"/>
          <p:cNvSpPr>
            <a:spLocks noGrp="1"/>
          </p:cNvSpPr>
          <p:nvPr>
            <p:ph type="title" idx="4294967295"/>
          </p:nvPr>
        </p:nvSpPr>
        <p:spPr>
          <a:xfrm>
            <a:off x="457200" y="-868363"/>
            <a:ext cx="8229600" cy="654050"/>
          </a:xfrm>
        </p:spPr>
        <p:txBody>
          <a:bodyPr/>
          <a:lstStyle/>
          <a:p>
            <a:pPr eaLnBrk="1" hangingPunct="1"/>
            <a:r>
              <a:rPr lang="en-US" sz="1200" smtClean="0"/>
              <a:t>SECARA SERTA MERTA</a:t>
            </a:r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hlinkClick r:id="rId2" action="ppaction://hlinksldjump"/>
          </p:cNvPr>
          <p:cNvSpPr txBox="1"/>
          <p:nvPr/>
        </p:nvSpPr>
        <p:spPr>
          <a:xfrm>
            <a:off x="0" y="1"/>
            <a:ext cx="9144000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/>
              <a:t>INFORMASI YANG WAJIB TERSEDIA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/>
              <a:t>SETIAP SAAT</a:t>
            </a:r>
          </a:p>
        </p:txBody>
      </p:sp>
      <p:sp>
        <p:nvSpPr>
          <p:cNvPr id="80900" name="TextBox 2"/>
          <p:cNvSpPr txBox="1">
            <a:spLocks noChangeArrowheads="1"/>
          </p:cNvSpPr>
          <p:nvPr/>
        </p:nvSpPr>
        <p:spPr bwMode="auto">
          <a:xfrm>
            <a:off x="500034" y="955675"/>
            <a:ext cx="8215369" cy="433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000" b="1" dirty="0" err="1">
                <a:latin typeface="Calibri" pitchFamily="34" charset="0"/>
              </a:rPr>
              <a:t>Daftar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seluruh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informasi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publik</a:t>
            </a:r>
            <a:r>
              <a:rPr lang="en-US" sz="2000" b="1" dirty="0">
                <a:latin typeface="Calibri" pitchFamily="34" charset="0"/>
              </a:rPr>
              <a:t> yang </a:t>
            </a:r>
            <a:r>
              <a:rPr lang="en-US" sz="2000" b="1" dirty="0" err="1">
                <a:latin typeface="Calibri" pitchFamily="34" charset="0"/>
              </a:rPr>
              <a:t>berada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dibawah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penguasaannya</a:t>
            </a:r>
            <a:r>
              <a:rPr lang="en-US" sz="2000" b="1" dirty="0">
                <a:latin typeface="Calibri" pitchFamily="34" charset="0"/>
              </a:rPr>
              <a:t>, </a:t>
            </a:r>
            <a:r>
              <a:rPr lang="en-US" sz="2000" b="1" dirty="0" err="1">
                <a:latin typeface="Calibri" pitchFamily="34" charset="0"/>
              </a:rPr>
              <a:t>tidak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termasuk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informasi</a:t>
            </a:r>
            <a:r>
              <a:rPr lang="en-US" sz="2000" b="1" dirty="0">
                <a:latin typeface="Calibri" pitchFamily="34" charset="0"/>
              </a:rPr>
              <a:t> yang </a:t>
            </a:r>
            <a:r>
              <a:rPr lang="en-US" sz="2000" b="1" dirty="0" err="1">
                <a:solidFill>
                  <a:srgbClr val="FF0000"/>
                </a:solidFill>
                <a:latin typeface="Calibri" pitchFamily="34" charset="0"/>
              </a:rPr>
              <a:t>dikecualikan</a:t>
            </a:r>
            <a:r>
              <a:rPr lang="en-US" sz="2000" b="1" dirty="0">
                <a:solidFill>
                  <a:srgbClr val="FF0000"/>
                </a:solidFill>
                <a:latin typeface="Calibri" pitchFamily="34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000" b="1" dirty="0" err="1">
                <a:latin typeface="Calibri" pitchFamily="34" charset="0"/>
              </a:rPr>
              <a:t>Hasil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keputusan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Badan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Publik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dan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pertimbangannya</a:t>
            </a:r>
            <a:r>
              <a:rPr lang="en-US" sz="2000" b="1" dirty="0">
                <a:latin typeface="Calibri" pitchFamily="34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000" b="1" dirty="0" err="1">
                <a:latin typeface="Calibri" pitchFamily="34" charset="0"/>
              </a:rPr>
              <a:t>Seluruh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kebijakan</a:t>
            </a:r>
            <a:r>
              <a:rPr lang="en-US" sz="2000" b="1" dirty="0">
                <a:latin typeface="Calibri" pitchFamily="34" charset="0"/>
              </a:rPr>
              <a:t> yang </a:t>
            </a:r>
            <a:r>
              <a:rPr lang="en-US" sz="2000" b="1" dirty="0" err="1">
                <a:latin typeface="Calibri" pitchFamily="34" charset="0"/>
              </a:rPr>
              <a:t>ada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berikut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dokumen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pendukungnya</a:t>
            </a:r>
            <a:r>
              <a:rPr lang="en-US" sz="2000" b="1" dirty="0">
                <a:latin typeface="Calibri" pitchFamily="34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000" b="1" dirty="0" err="1">
                <a:solidFill>
                  <a:srgbClr val="FF0000"/>
                </a:solidFill>
                <a:latin typeface="Calibri" pitchFamily="34" charset="0"/>
              </a:rPr>
              <a:t>Rencana</a:t>
            </a:r>
            <a:r>
              <a:rPr lang="en-US" sz="2000" b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Calibri" pitchFamily="34" charset="0"/>
              </a:rPr>
              <a:t>kerja</a:t>
            </a:r>
            <a:r>
              <a:rPr lang="en-US" sz="2000" b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proyek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termasuk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di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dalamnya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perkiraan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pengeluaran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tahunan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Badan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Publik</a:t>
            </a:r>
            <a:r>
              <a:rPr lang="en-US" sz="2000" b="1" dirty="0">
                <a:latin typeface="Calibri" pitchFamily="34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000" b="1" dirty="0" err="1">
                <a:latin typeface="Calibri" pitchFamily="34" charset="0"/>
              </a:rPr>
              <a:t>Perjanjian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Badan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Publik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dengan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pihak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ketiga</a:t>
            </a:r>
            <a:r>
              <a:rPr lang="en-US" sz="2000" b="1" dirty="0">
                <a:latin typeface="Calibri" pitchFamily="34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000" b="1" dirty="0" err="1">
                <a:latin typeface="Calibri" pitchFamily="34" charset="0"/>
              </a:rPr>
              <a:t>Informasi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dan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Kebijakan</a:t>
            </a:r>
            <a:r>
              <a:rPr lang="en-US" sz="2000" b="1" dirty="0">
                <a:latin typeface="Calibri" pitchFamily="34" charset="0"/>
              </a:rPr>
              <a:t> yang </a:t>
            </a:r>
            <a:r>
              <a:rPr lang="en-US" sz="2000" b="1" dirty="0" err="1">
                <a:latin typeface="Calibri" pitchFamily="34" charset="0"/>
              </a:rPr>
              <a:t>disampaikan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pejabat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publik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dalam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pertemuan</a:t>
            </a:r>
            <a:r>
              <a:rPr lang="en-US" sz="2000" b="1" dirty="0">
                <a:latin typeface="Calibri" pitchFamily="34" charset="0"/>
              </a:rPr>
              <a:t> yang </a:t>
            </a:r>
            <a:r>
              <a:rPr lang="en-US" sz="2000" b="1" dirty="0" err="1">
                <a:latin typeface="Calibri" pitchFamily="34" charset="0"/>
              </a:rPr>
              <a:t>terbuka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untuk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umum</a:t>
            </a:r>
            <a:r>
              <a:rPr lang="en-US" sz="2000" b="1" dirty="0">
                <a:latin typeface="Calibri" pitchFamily="34" charset="0"/>
              </a:rPr>
              <a:t>;</a:t>
            </a:r>
            <a:endParaRPr lang="en-US" sz="2300" b="1" dirty="0">
              <a:latin typeface="Calibri" pitchFamily="34" charset="0"/>
            </a:endParaRPr>
          </a:p>
        </p:txBody>
      </p:sp>
      <p:sp>
        <p:nvSpPr>
          <p:cNvPr id="80901" name="Title 3"/>
          <p:cNvSpPr>
            <a:spLocks noGrp="1"/>
          </p:cNvSpPr>
          <p:nvPr>
            <p:ph type="title" idx="4294967295"/>
          </p:nvPr>
        </p:nvSpPr>
        <p:spPr>
          <a:xfrm>
            <a:off x="457200" y="-785813"/>
            <a:ext cx="8229600" cy="439738"/>
          </a:xfrm>
        </p:spPr>
        <p:txBody>
          <a:bodyPr/>
          <a:lstStyle/>
          <a:p>
            <a:pPr eaLnBrk="1" hangingPunct="1"/>
            <a:r>
              <a:rPr lang="en-US" sz="1200" smtClean="0"/>
              <a:t>SETIAP SAAT</a:t>
            </a:r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extBox 1"/>
          <p:cNvSpPr txBox="1">
            <a:spLocks noChangeArrowheads="1"/>
          </p:cNvSpPr>
          <p:nvPr/>
        </p:nvSpPr>
        <p:spPr bwMode="auto">
          <a:xfrm>
            <a:off x="785813" y="285750"/>
            <a:ext cx="7500937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Calibri" pitchFamily="34" charset="0"/>
              <a:buAutoNum type="arabicPeriod" startAt="7"/>
            </a:pPr>
            <a:r>
              <a:rPr lang="en-US" sz="2300" b="1" dirty="0" err="1">
                <a:latin typeface="Calibri" pitchFamily="34" charset="0"/>
              </a:rPr>
              <a:t>Prosedur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kerja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pegawai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Badan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Publik</a:t>
            </a:r>
            <a:r>
              <a:rPr lang="en-US" sz="2300" b="1" dirty="0">
                <a:latin typeface="Calibri" pitchFamily="34" charset="0"/>
              </a:rPr>
              <a:t> yang </a:t>
            </a:r>
            <a:r>
              <a:rPr lang="en-US" sz="2300" b="1" dirty="0" err="1">
                <a:latin typeface="Calibri" pitchFamily="34" charset="0"/>
              </a:rPr>
              <a:t>berkaitan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dengan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u="sng" dirty="0" err="1">
                <a:solidFill>
                  <a:srgbClr val="FF0000"/>
                </a:solidFill>
                <a:latin typeface="Calibri" pitchFamily="34" charset="0"/>
              </a:rPr>
              <a:t>pelayanan</a:t>
            </a:r>
            <a:r>
              <a:rPr lang="en-US" sz="2300" b="1" u="sng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2300" b="1" u="sng" dirty="0" err="1">
                <a:solidFill>
                  <a:srgbClr val="FF0000"/>
                </a:solidFill>
                <a:latin typeface="Calibri" pitchFamily="34" charset="0"/>
              </a:rPr>
              <a:t>masyarakat</a:t>
            </a:r>
            <a:r>
              <a:rPr lang="en-US" sz="2300" b="1" dirty="0">
                <a:latin typeface="Calibri" pitchFamily="34" charset="0"/>
              </a:rPr>
              <a:t>; </a:t>
            </a:r>
            <a:r>
              <a:rPr lang="en-US" sz="2300" b="1" dirty="0" err="1">
                <a:latin typeface="Calibri" pitchFamily="34" charset="0"/>
              </a:rPr>
              <a:t>dan</a:t>
            </a:r>
            <a:r>
              <a:rPr lang="en-US" sz="2300" b="1" dirty="0">
                <a:latin typeface="Calibri" pitchFamily="34" charset="0"/>
              </a:rPr>
              <a:t>/</a:t>
            </a:r>
            <a:r>
              <a:rPr lang="en-US" sz="2300" b="1" dirty="0" err="1">
                <a:latin typeface="Calibri" pitchFamily="34" charset="0"/>
              </a:rPr>
              <a:t>atau</a:t>
            </a:r>
            <a:endParaRPr lang="en-US" sz="2300" b="1" dirty="0">
              <a:latin typeface="Calibri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Calibri" pitchFamily="34" charset="0"/>
              <a:buAutoNum type="arabicPeriod" startAt="7"/>
            </a:pPr>
            <a:r>
              <a:rPr lang="en-US" sz="2300" b="1" dirty="0" err="1">
                <a:latin typeface="Calibri" pitchFamily="34" charset="0"/>
              </a:rPr>
              <a:t>Laporan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mengenai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pelayanan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akses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informasi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publik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sebagaimana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diatur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dalam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Undang-undang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ini</a:t>
            </a:r>
            <a:r>
              <a:rPr lang="en-US" sz="2300" b="1" dirty="0">
                <a:latin typeface="Calibri" pitchFamily="34" charset="0"/>
              </a:rPr>
              <a:t>.</a:t>
            </a:r>
          </a:p>
        </p:txBody>
      </p:sp>
      <p:sp>
        <p:nvSpPr>
          <p:cNvPr id="81922" name="Title 2"/>
          <p:cNvSpPr>
            <a:spLocks noGrp="1"/>
          </p:cNvSpPr>
          <p:nvPr>
            <p:ph type="title" idx="4294967295"/>
          </p:nvPr>
        </p:nvSpPr>
        <p:spPr>
          <a:xfrm>
            <a:off x="457200" y="-939800"/>
            <a:ext cx="8229600" cy="439737"/>
          </a:xfrm>
        </p:spPr>
        <p:txBody>
          <a:bodyPr/>
          <a:lstStyle/>
          <a:p>
            <a:pPr eaLnBrk="1" hangingPunct="1"/>
            <a:r>
              <a:rPr lang="en-US" sz="1200" smtClean="0"/>
              <a:t>LANJUTAN SETIAP SAAT</a:t>
            </a:r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hlinkClick r:id="rId2" action="ppaction://hlinksldjump"/>
          </p:cNvPr>
          <p:cNvSpPr txBox="1"/>
          <p:nvPr/>
        </p:nvSpPr>
        <p:spPr>
          <a:xfrm>
            <a:off x="0" y="1"/>
            <a:ext cx="9144000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/>
              <a:t>INFORMASI YANG </a:t>
            </a:r>
            <a:r>
              <a:rPr lang="en-US" sz="3200" b="1" dirty="0" smtClean="0"/>
              <a:t>DIKECUALIKAN</a:t>
            </a:r>
            <a:r>
              <a:rPr lang="id-ID" sz="3200" b="1" dirty="0" smtClean="0"/>
              <a:t> (33)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42875" y="714375"/>
            <a:ext cx="8858250" cy="4708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b="1" u="sng" dirty="0" err="1">
                <a:latin typeface="+mn-lt"/>
                <a:cs typeface="+mn-cs"/>
              </a:rPr>
              <a:t>Informasi</a:t>
            </a:r>
            <a:r>
              <a:rPr lang="en-US" sz="1700" b="1" u="sng" dirty="0">
                <a:latin typeface="+mn-lt"/>
                <a:cs typeface="+mn-cs"/>
              </a:rPr>
              <a:t> </a:t>
            </a:r>
            <a:r>
              <a:rPr lang="en-US" sz="1700" b="1" u="sng" dirty="0" err="1">
                <a:latin typeface="+mn-lt"/>
                <a:cs typeface="+mn-cs"/>
              </a:rPr>
              <a:t>Publik</a:t>
            </a:r>
            <a:r>
              <a:rPr lang="en-US" sz="1700" b="1" u="sng" dirty="0">
                <a:latin typeface="+mn-lt"/>
                <a:cs typeface="+mn-cs"/>
              </a:rPr>
              <a:t> yang </a:t>
            </a:r>
            <a:r>
              <a:rPr lang="en-US" sz="1700" b="1" u="sng" dirty="0" err="1">
                <a:latin typeface="+mn-lt"/>
                <a:cs typeface="+mn-cs"/>
              </a:rPr>
              <a:t>apabila</a:t>
            </a:r>
            <a:r>
              <a:rPr lang="en-US" sz="1700" b="1" u="sng" dirty="0">
                <a:latin typeface="+mn-lt"/>
                <a:cs typeface="+mn-cs"/>
              </a:rPr>
              <a:t> </a:t>
            </a:r>
            <a:r>
              <a:rPr lang="en-US" sz="1700" b="1" u="sng" dirty="0" err="1">
                <a:latin typeface="+mn-lt"/>
                <a:cs typeface="+mn-cs"/>
              </a:rPr>
              <a:t>dibuka</a:t>
            </a:r>
            <a:r>
              <a:rPr lang="en-US" sz="1700" b="1" u="sng" dirty="0">
                <a:latin typeface="+mn-lt"/>
                <a:cs typeface="+mn-cs"/>
              </a:rPr>
              <a:t> </a:t>
            </a:r>
            <a:r>
              <a:rPr lang="en-US" sz="1700" b="1" u="sng" dirty="0" err="1">
                <a:latin typeface="+mn-lt"/>
                <a:cs typeface="+mn-cs"/>
              </a:rPr>
              <a:t>dan</a:t>
            </a:r>
            <a:r>
              <a:rPr lang="en-US" sz="1700" b="1" u="sng" dirty="0">
                <a:latin typeface="+mn-lt"/>
                <a:cs typeface="+mn-cs"/>
              </a:rPr>
              <a:t> </a:t>
            </a:r>
            <a:r>
              <a:rPr lang="en-US" sz="1700" b="1" u="sng" dirty="0" err="1">
                <a:latin typeface="+mn-lt"/>
                <a:cs typeface="+mn-cs"/>
              </a:rPr>
              <a:t>diberikan</a:t>
            </a:r>
            <a:r>
              <a:rPr lang="en-US" sz="1700" b="1" u="sng" dirty="0">
                <a:latin typeface="+mn-lt"/>
                <a:cs typeface="+mn-cs"/>
              </a:rPr>
              <a:t> </a:t>
            </a:r>
            <a:r>
              <a:rPr lang="en-US" sz="1700" b="1" u="sng" dirty="0" err="1">
                <a:latin typeface="+mn-lt"/>
                <a:cs typeface="+mn-cs"/>
              </a:rPr>
              <a:t>kepada</a:t>
            </a:r>
            <a:r>
              <a:rPr lang="en-US" sz="1700" b="1" u="sng" dirty="0">
                <a:latin typeface="+mn-lt"/>
                <a:cs typeface="+mn-cs"/>
              </a:rPr>
              <a:t> </a:t>
            </a:r>
            <a:r>
              <a:rPr lang="en-US" sz="1700" b="1" u="sng" dirty="0" err="1">
                <a:latin typeface="+mn-lt"/>
                <a:cs typeface="+mn-cs"/>
              </a:rPr>
              <a:t>pemohon</a:t>
            </a:r>
            <a:r>
              <a:rPr lang="en-US" sz="1700" b="1" u="sng" dirty="0">
                <a:latin typeface="+mn-lt"/>
                <a:cs typeface="+mn-cs"/>
              </a:rPr>
              <a:t> </a:t>
            </a:r>
            <a:r>
              <a:rPr lang="en-US" sz="1700" b="1" u="sng" dirty="0" err="1">
                <a:latin typeface="+mn-lt"/>
                <a:cs typeface="+mn-cs"/>
              </a:rPr>
              <a:t>informasi</a:t>
            </a:r>
            <a:r>
              <a:rPr lang="en-US" sz="1700" b="1" u="sng" dirty="0">
                <a:latin typeface="+mn-lt"/>
                <a:cs typeface="+mn-cs"/>
              </a:rPr>
              <a:t> </a:t>
            </a:r>
            <a:r>
              <a:rPr lang="en-US" sz="1700" b="1" u="sng" dirty="0" err="1">
                <a:latin typeface="+mn-lt"/>
                <a:cs typeface="+mn-cs"/>
              </a:rPr>
              <a:t>publik</a:t>
            </a:r>
            <a:r>
              <a:rPr lang="en-US" sz="1700" b="1" u="sng" dirty="0">
                <a:latin typeface="+mn-lt"/>
                <a:cs typeface="+mn-cs"/>
              </a:rPr>
              <a:t> </a:t>
            </a:r>
            <a:r>
              <a:rPr lang="en-US" sz="1700" b="1" u="sng" dirty="0" err="1">
                <a:latin typeface="+mn-lt"/>
                <a:cs typeface="+mn-cs"/>
              </a:rPr>
              <a:t>dapat</a:t>
            </a:r>
            <a:r>
              <a:rPr lang="en-US" sz="1700" b="1" u="sng" dirty="0">
                <a:latin typeface="+mn-lt"/>
                <a:cs typeface="+mn-cs"/>
              </a:rPr>
              <a:t> :</a:t>
            </a:r>
          </a:p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1500" b="1" dirty="0" err="1" smtClean="0">
                <a:latin typeface="+mn-lt"/>
                <a:cs typeface="+mn-cs"/>
              </a:rPr>
              <a:t>Menghambat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Proses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Penegakan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Hukum</a:t>
            </a:r>
            <a:r>
              <a:rPr lang="en-US" sz="1500" b="1" dirty="0" smtClean="0">
                <a:latin typeface="+mn-lt"/>
                <a:cs typeface="+mn-cs"/>
              </a:rPr>
              <a:t>;</a:t>
            </a:r>
            <a:r>
              <a:rPr lang="id-ID" sz="1500" b="1" dirty="0" smtClean="0">
                <a:latin typeface="+mn-lt"/>
                <a:cs typeface="+mn-cs"/>
              </a:rPr>
              <a:t> (5)</a:t>
            </a:r>
            <a:endParaRPr lang="en-US" sz="1500" b="1" dirty="0" smtClean="0">
              <a:latin typeface="+mn-lt"/>
              <a:cs typeface="+mn-cs"/>
            </a:endParaRPr>
          </a:p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1500" b="1" dirty="0" err="1" smtClean="0">
                <a:latin typeface="+mn-lt"/>
                <a:cs typeface="+mn-cs"/>
              </a:rPr>
              <a:t>Mengganggu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Kepentingan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u="sng" dirty="0" err="1" smtClean="0">
                <a:latin typeface="+mn-lt"/>
                <a:cs typeface="+mn-cs"/>
              </a:rPr>
              <a:t>Perlindungan</a:t>
            </a:r>
            <a:r>
              <a:rPr lang="en-US" sz="1500" b="1" u="sng" dirty="0" smtClean="0">
                <a:latin typeface="+mn-lt"/>
                <a:cs typeface="+mn-cs"/>
              </a:rPr>
              <a:t> </a:t>
            </a:r>
            <a:r>
              <a:rPr lang="en-US" sz="1500" b="1" u="sng" dirty="0" err="1" smtClean="0">
                <a:latin typeface="+mn-lt"/>
                <a:cs typeface="+mn-cs"/>
              </a:rPr>
              <a:t>Hak</a:t>
            </a:r>
            <a:r>
              <a:rPr lang="en-US" sz="1500" b="1" u="sng" dirty="0" smtClean="0">
                <a:latin typeface="+mn-lt"/>
                <a:cs typeface="+mn-cs"/>
              </a:rPr>
              <a:t> </a:t>
            </a:r>
            <a:r>
              <a:rPr lang="en-US" sz="1500" b="1" u="sng" dirty="0" err="1" smtClean="0">
                <a:latin typeface="+mn-lt"/>
                <a:cs typeface="+mn-cs"/>
              </a:rPr>
              <a:t>Atas</a:t>
            </a:r>
            <a:r>
              <a:rPr lang="en-US" sz="1500" b="1" u="sng" dirty="0" smtClean="0">
                <a:latin typeface="+mn-lt"/>
                <a:cs typeface="+mn-cs"/>
              </a:rPr>
              <a:t> </a:t>
            </a:r>
            <a:r>
              <a:rPr lang="en-US" sz="1500" b="1" u="sng" dirty="0" err="1" smtClean="0">
                <a:latin typeface="+mn-lt"/>
                <a:cs typeface="+mn-cs"/>
              </a:rPr>
              <a:t>Kekayaan</a:t>
            </a:r>
            <a:r>
              <a:rPr lang="en-US" sz="1500" b="1" u="sng" dirty="0" smtClean="0">
                <a:latin typeface="+mn-lt"/>
                <a:cs typeface="+mn-cs"/>
              </a:rPr>
              <a:t> </a:t>
            </a:r>
            <a:r>
              <a:rPr lang="en-US" sz="1500" b="1" u="sng" dirty="0" err="1" smtClean="0">
                <a:latin typeface="+mn-lt"/>
                <a:cs typeface="+mn-cs"/>
              </a:rPr>
              <a:t>Intelektual</a:t>
            </a:r>
            <a:r>
              <a:rPr lang="en-US" sz="1500" b="1" u="sng" dirty="0" smtClean="0">
                <a:latin typeface="+mn-lt"/>
                <a:cs typeface="+mn-cs"/>
              </a:rPr>
              <a:t> </a:t>
            </a:r>
            <a:r>
              <a:rPr lang="en-US" sz="1500" b="1" dirty="0" smtClean="0">
                <a:latin typeface="+mn-lt"/>
                <a:cs typeface="+mn-cs"/>
              </a:rPr>
              <a:t>Dan </a:t>
            </a:r>
            <a:r>
              <a:rPr lang="en-US" sz="1500" b="1" dirty="0" err="1" smtClean="0">
                <a:latin typeface="+mn-lt"/>
                <a:cs typeface="+mn-cs"/>
              </a:rPr>
              <a:t>Perlindungan</a:t>
            </a:r>
            <a:r>
              <a:rPr lang="en-US" sz="1500" b="1" dirty="0" smtClean="0">
                <a:latin typeface="+mn-lt"/>
                <a:cs typeface="+mn-cs"/>
              </a:rPr>
              <a:t> Dari </a:t>
            </a:r>
            <a:r>
              <a:rPr lang="en-US" sz="1500" b="1" dirty="0" err="1" smtClean="0">
                <a:latin typeface="+mn-lt"/>
                <a:cs typeface="+mn-cs"/>
              </a:rPr>
              <a:t>Persaingan</a:t>
            </a:r>
            <a:r>
              <a:rPr lang="en-US" sz="1500" b="1" dirty="0" smtClean="0">
                <a:latin typeface="+mn-lt"/>
                <a:cs typeface="+mn-cs"/>
              </a:rPr>
              <a:t> Usaha </a:t>
            </a:r>
            <a:r>
              <a:rPr lang="en-US" sz="1500" b="1" dirty="0" err="1" smtClean="0">
                <a:latin typeface="+mn-lt"/>
                <a:cs typeface="+mn-cs"/>
              </a:rPr>
              <a:t>Tidak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Sehat</a:t>
            </a:r>
            <a:r>
              <a:rPr lang="en-US" sz="1500" b="1" dirty="0" smtClean="0">
                <a:latin typeface="+mn-lt"/>
                <a:cs typeface="+mn-cs"/>
              </a:rPr>
              <a:t>;</a:t>
            </a:r>
            <a:r>
              <a:rPr lang="id-ID" sz="1500" b="1" dirty="0" smtClean="0">
                <a:latin typeface="+mn-lt"/>
                <a:cs typeface="+mn-cs"/>
              </a:rPr>
              <a:t> </a:t>
            </a:r>
            <a:endParaRPr lang="en-US" sz="1500" b="1" dirty="0" smtClean="0">
              <a:latin typeface="+mn-lt"/>
              <a:cs typeface="+mn-cs"/>
            </a:endParaRPr>
          </a:p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1500" b="1" dirty="0" err="1" smtClean="0">
                <a:latin typeface="+mn-lt"/>
                <a:cs typeface="+mn-cs"/>
              </a:rPr>
              <a:t>Membahayakan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Pertahanan</a:t>
            </a:r>
            <a:r>
              <a:rPr lang="en-US" sz="1500" b="1" dirty="0" smtClean="0">
                <a:latin typeface="+mn-lt"/>
                <a:cs typeface="+mn-cs"/>
              </a:rPr>
              <a:t> Dan </a:t>
            </a:r>
            <a:r>
              <a:rPr lang="en-US" sz="1500" b="1" dirty="0" err="1" smtClean="0">
                <a:latin typeface="+mn-lt"/>
                <a:cs typeface="+mn-cs"/>
              </a:rPr>
              <a:t>Keamanan</a:t>
            </a:r>
            <a:r>
              <a:rPr lang="en-US" sz="1500" b="1" dirty="0" smtClean="0">
                <a:latin typeface="+mn-lt"/>
                <a:cs typeface="+mn-cs"/>
              </a:rPr>
              <a:t> Negara;</a:t>
            </a:r>
            <a:r>
              <a:rPr lang="id-ID" sz="1500" b="1" dirty="0" smtClean="0">
                <a:latin typeface="+mn-lt"/>
                <a:cs typeface="+mn-cs"/>
              </a:rPr>
              <a:t> (7)</a:t>
            </a:r>
            <a:endParaRPr lang="en-US" sz="1500" b="1" dirty="0" smtClean="0">
              <a:latin typeface="+mn-lt"/>
              <a:cs typeface="+mn-cs"/>
            </a:endParaRPr>
          </a:p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1500" b="1" dirty="0" err="1" smtClean="0">
                <a:latin typeface="+mn-lt"/>
                <a:cs typeface="+mn-cs"/>
              </a:rPr>
              <a:t>Mengungkap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Kekayaan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Alam</a:t>
            </a:r>
            <a:r>
              <a:rPr lang="en-US" sz="1500" b="1" dirty="0" smtClean="0">
                <a:latin typeface="+mn-lt"/>
                <a:cs typeface="+mn-cs"/>
              </a:rPr>
              <a:t> Indonesia;</a:t>
            </a:r>
            <a:r>
              <a:rPr lang="id-ID" sz="1500" b="1" dirty="0" smtClean="0">
                <a:latin typeface="+mn-lt"/>
                <a:cs typeface="+mn-cs"/>
              </a:rPr>
              <a:t> </a:t>
            </a:r>
            <a:endParaRPr lang="en-US" sz="1500" b="1" dirty="0" smtClean="0">
              <a:latin typeface="+mn-lt"/>
              <a:cs typeface="+mn-cs"/>
            </a:endParaRPr>
          </a:p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1500" b="1" dirty="0" err="1" smtClean="0">
                <a:latin typeface="+mn-lt"/>
                <a:cs typeface="+mn-cs"/>
              </a:rPr>
              <a:t>Merugikan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Ketahanan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Ekonomi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Nasional</a:t>
            </a:r>
            <a:r>
              <a:rPr lang="en-US" sz="1500" b="1" dirty="0" smtClean="0">
                <a:latin typeface="+mn-lt"/>
                <a:cs typeface="+mn-cs"/>
              </a:rPr>
              <a:t>;</a:t>
            </a:r>
            <a:r>
              <a:rPr lang="id-ID" sz="1500" b="1" dirty="0" smtClean="0">
                <a:latin typeface="+mn-lt"/>
                <a:cs typeface="+mn-cs"/>
              </a:rPr>
              <a:t>(7)</a:t>
            </a:r>
            <a:endParaRPr lang="en-US" sz="1500" b="1" dirty="0" smtClean="0">
              <a:latin typeface="+mn-lt"/>
              <a:cs typeface="+mn-cs"/>
            </a:endParaRPr>
          </a:p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1500" b="1" dirty="0" err="1" smtClean="0">
                <a:latin typeface="+mn-lt"/>
                <a:cs typeface="+mn-cs"/>
              </a:rPr>
              <a:t>Merugikan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Kepentingan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Hubungan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Luar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Negeri</a:t>
            </a:r>
            <a:r>
              <a:rPr lang="en-US" sz="1500" b="1" dirty="0" smtClean="0">
                <a:latin typeface="+mn-lt"/>
                <a:cs typeface="+mn-cs"/>
              </a:rPr>
              <a:t>;</a:t>
            </a:r>
            <a:r>
              <a:rPr lang="id-ID" sz="1500" b="1" dirty="0" smtClean="0">
                <a:latin typeface="+mn-lt"/>
                <a:cs typeface="+mn-cs"/>
              </a:rPr>
              <a:t>(4)</a:t>
            </a:r>
            <a:endParaRPr lang="en-US" sz="1500" b="1" dirty="0" smtClean="0">
              <a:latin typeface="+mn-lt"/>
              <a:cs typeface="+mn-cs"/>
            </a:endParaRPr>
          </a:p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1500" b="1" dirty="0" err="1" smtClean="0">
                <a:solidFill>
                  <a:srgbClr val="C00000"/>
                </a:solidFill>
                <a:latin typeface="+mn-lt"/>
                <a:cs typeface="+mn-cs"/>
              </a:rPr>
              <a:t>Mengungkap</a:t>
            </a:r>
            <a:r>
              <a:rPr lang="en-US" sz="1500" b="1" dirty="0" smtClean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en-US" sz="1500" b="1" dirty="0" err="1" smtClean="0">
                <a:solidFill>
                  <a:srgbClr val="C00000"/>
                </a:solidFill>
                <a:latin typeface="+mn-lt"/>
                <a:cs typeface="+mn-cs"/>
              </a:rPr>
              <a:t>Isi</a:t>
            </a:r>
            <a:r>
              <a:rPr lang="en-US" sz="1500" b="1" dirty="0" smtClean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en-US" sz="1500" b="1" dirty="0" err="1" smtClean="0">
                <a:solidFill>
                  <a:srgbClr val="C00000"/>
                </a:solidFill>
                <a:latin typeface="+mn-lt"/>
                <a:cs typeface="+mn-cs"/>
              </a:rPr>
              <a:t>Akta</a:t>
            </a:r>
            <a:r>
              <a:rPr lang="en-US" sz="1500" b="1" dirty="0" smtClean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en-US" sz="1500" b="1" dirty="0" err="1" smtClean="0">
                <a:solidFill>
                  <a:srgbClr val="C00000"/>
                </a:solidFill>
                <a:latin typeface="+mn-lt"/>
                <a:cs typeface="+mn-cs"/>
              </a:rPr>
              <a:t>Otentik</a:t>
            </a:r>
            <a:r>
              <a:rPr lang="en-US" sz="1500" b="1" dirty="0" smtClean="0">
                <a:solidFill>
                  <a:srgbClr val="C00000"/>
                </a:solidFill>
                <a:latin typeface="+mn-lt"/>
                <a:cs typeface="+mn-cs"/>
              </a:rPr>
              <a:t> Yang </a:t>
            </a:r>
            <a:r>
              <a:rPr lang="en-US" sz="1500" b="1" dirty="0" err="1" smtClean="0">
                <a:solidFill>
                  <a:srgbClr val="C00000"/>
                </a:solidFill>
                <a:latin typeface="+mn-lt"/>
                <a:cs typeface="+mn-cs"/>
              </a:rPr>
              <a:t>Bersifat</a:t>
            </a:r>
            <a:r>
              <a:rPr lang="en-US" sz="1500" b="1" dirty="0" smtClean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en-US" sz="1500" b="1" dirty="0" err="1" smtClean="0">
                <a:solidFill>
                  <a:srgbClr val="C00000"/>
                </a:solidFill>
                <a:latin typeface="+mn-lt"/>
                <a:cs typeface="+mn-cs"/>
              </a:rPr>
              <a:t>Pribadi</a:t>
            </a:r>
            <a:r>
              <a:rPr lang="en-US" sz="1500" b="1" dirty="0" smtClean="0">
                <a:solidFill>
                  <a:srgbClr val="C00000"/>
                </a:solidFill>
                <a:latin typeface="+mn-lt"/>
                <a:cs typeface="+mn-cs"/>
              </a:rPr>
              <a:t> Dan </a:t>
            </a:r>
            <a:r>
              <a:rPr lang="en-US" sz="1500" b="1" dirty="0" err="1" smtClean="0">
                <a:solidFill>
                  <a:srgbClr val="C00000"/>
                </a:solidFill>
                <a:latin typeface="+mn-lt"/>
                <a:cs typeface="+mn-cs"/>
              </a:rPr>
              <a:t>Kemauan</a:t>
            </a:r>
            <a:r>
              <a:rPr lang="en-US" sz="1500" b="1" dirty="0" smtClean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en-US" sz="1500" b="1" dirty="0" err="1" smtClean="0">
                <a:solidFill>
                  <a:srgbClr val="C00000"/>
                </a:solidFill>
                <a:latin typeface="+mn-lt"/>
                <a:cs typeface="+mn-cs"/>
              </a:rPr>
              <a:t>Terakhir</a:t>
            </a:r>
            <a:r>
              <a:rPr lang="en-US" sz="1500" b="1" dirty="0" smtClean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en-US" sz="1500" b="1" dirty="0" err="1" smtClean="0">
                <a:solidFill>
                  <a:srgbClr val="C00000"/>
                </a:solidFill>
                <a:latin typeface="+mn-lt"/>
                <a:cs typeface="+mn-cs"/>
              </a:rPr>
              <a:t>Ataupun</a:t>
            </a:r>
            <a:r>
              <a:rPr lang="en-US" sz="1500" b="1" dirty="0" smtClean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en-US" sz="1500" b="1" dirty="0" err="1" smtClean="0">
                <a:solidFill>
                  <a:srgbClr val="C00000"/>
                </a:solidFill>
                <a:latin typeface="+mn-lt"/>
                <a:cs typeface="+mn-cs"/>
              </a:rPr>
              <a:t>Wasiat</a:t>
            </a:r>
            <a:r>
              <a:rPr lang="en-US" sz="1500" b="1" dirty="0" smtClean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en-US" sz="1500" b="1" dirty="0" err="1" smtClean="0">
                <a:solidFill>
                  <a:srgbClr val="C00000"/>
                </a:solidFill>
                <a:latin typeface="+mn-lt"/>
                <a:cs typeface="+mn-cs"/>
              </a:rPr>
              <a:t>Seseorang</a:t>
            </a:r>
            <a:r>
              <a:rPr lang="en-US" sz="1500" b="1" dirty="0" smtClean="0">
                <a:solidFill>
                  <a:srgbClr val="C00000"/>
                </a:solidFill>
                <a:latin typeface="+mn-lt"/>
                <a:cs typeface="+mn-cs"/>
              </a:rPr>
              <a:t>;</a:t>
            </a:r>
          </a:p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1500" b="1" dirty="0" err="1" smtClean="0">
                <a:solidFill>
                  <a:srgbClr val="C00000"/>
                </a:solidFill>
                <a:latin typeface="+mn-lt"/>
                <a:cs typeface="+mn-cs"/>
              </a:rPr>
              <a:t>Mengungkap</a:t>
            </a:r>
            <a:r>
              <a:rPr lang="en-US" sz="1500" b="1" dirty="0" smtClean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en-US" sz="1500" b="1" dirty="0" err="1" smtClean="0">
                <a:solidFill>
                  <a:srgbClr val="C00000"/>
                </a:solidFill>
                <a:latin typeface="+mn-lt"/>
                <a:cs typeface="+mn-cs"/>
              </a:rPr>
              <a:t>Rahasia</a:t>
            </a:r>
            <a:r>
              <a:rPr lang="en-US" sz="1500" b="1" dirty="0" smtClean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en-US" sz="1500" b="1" dirty="0" err="1" smtClean="0">
                <a:solidFill>
                  <a:srgbClr val="C00000"/>
                </a:solidFill>
                <a:latin typeface="+mn-lt"/>
                <a:cs typeface="+mn-cs"/>
              </a:rPr>
              <a:t>Pribadi</a:t>
            </a:r>
            <a:r>
              <a:rPr lang="en-US" sz="1500" b="1" dirty="0" smtClean="0">
                <a:solidFill>
                  <a:srgbClr val="C00000"/>
                </a:solidFill>
                <a:latin typeface="+mn-lt"/>
                <a:cs typeface="+mn-cs"/>
              </a:rPr>
              <a:t>;</a:t>
            </a:r>
            <a:r>
              <a:rPr lang="id-ID" sz="1500" b="1" dirty="0" smtClean="0">
                <a:solidFill>
                  <a:srgbClr val="C00000"/>
                </a:solidFill>
                <a:latin typeface="+mn-lt"/>
                <a:cs typeface="+mn-cs"/>
              </a:rPr>
              <a:t>(5)</a:t>
            </a:r>
            <a:endParaRPr lang="en-US" sz="1500" b="1" dirty="0" smtClean="0">
              <a:solidFill>
                <a:srgbClr val="C00000"/>
              </a:solidFill>
              <a:latin typeface="+mn-lt"/>
              <a:cs typeface="+mn-cs"/>
            </a:endParaRPr>
          </a:p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1500" b="1" dirty="0" smtClean="0">
                <a:latin typeface="+mn-lt"/>
                <a:cs typeface="+mn-cs"/>
              </a:rPr>
              <a:t>Memorandum </a:t>
            </a:r>
            <a:r>
              <a:rPr lang="en-US" sz="1500" b="1" dirty="0" err="1" smtClean="0">
                <a:latin typeface="+mn-lt"/>
                <a:cs typeface="+mn-cs"/>
              </a:rPr>
              <a:t>Atau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Surat-surat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Antar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Badan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Publik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Atau</a:t>
            </a:r>
            <a:r>
              <a:rPr lang="en-US" sz="1500" b="1" dirty="0" smtClean="0">
                <a:latin typeface="+mn-lt"/>
                <a:cs typeface="+mn-cs"/>
              </a:rPr>
              <a:t> Intra </a:t>
            </a:r>
            <a:r>
              <a:rPr lang="en-US" sz="1500" b="1" dirty="0" err="1" smtClean="0">
                <a:latin typeface="+mn-lt"/>
                <a:cs typeface="+mn-cs"/>
              </a:rPr>
              <a:t>Badan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Publik</a:t>
            </a:r>
            <a:r>
              <a:rPr lang="en-US" sz="1500" b="1" dirty="0" smtClean="0">
                <a:latin typeface="+mn-lt"/>
                <a:cs typeface="+mn-cs"/>
              </a:rPr>
              <a:t>, Yang </a:t>
            </a:r>
            <a:r>
              <a:rPr lang="en-US" sz="1500" b="1" dirty="0" err="1" smtClean="0">
                <a:latin typeface="+mn-lt"/>
                <a:cs typeface="+mn-cs"/>
              </a:rPr>
              <a:t>Menurut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Sifatnya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Dirahasiakan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Kecuali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Atas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Putusan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Komisi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Informasi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Atau</a:t>
            </a:r>
            <a:r>
              <a:rPr lang="en-US" sz="1500" b="1" dirty="0" smtClean="0">
                <a:latin typeface="+mn-lt"/>
                <a:cs typeface="+mn-cs"/>
              </a:rPr>
              <a:t> </a:t>
            </a:r>
            <a:r>
              <a:rPr lang="en-US" sz="1500" b="1" dirty="0" err="1" smtClean="0">
                <a:latin typeface="+mn-lt"/>
                <a:cs typeface="+mn-cs"/>
              </a:rPr>
              <a:t>Pengadilan</a:t>
            </a:r>
            <a:r>
              <a:rPr lang="en-US" sz="1500" b="1" dirty="0" smtClean="0">
                <a:latin typeface="+mn-lt"/>
                <a:cs typeface="+mn-cs"/>
              </a:rPr>
              <a:t>;</a:t>
            </a:r>
          </a:p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1600" b="1" dirty="0" err="1" smtClean="0">
                <a:latin typeface="+mn-lt"/>
                <a:cs typeface="+mn-cs"/>
              </a:rPr>
              <a:t>Informasi</a:t>
            </a:r>
            <a:r>
              <a:rPr lang="en-US" sz="1600" b="1" dirty="0" smtClean="0">
                <a:latin typeface="+mn-lt"/>
                <a:cs typeface="+mn-cs"/>
              </a:rPr>
              <a:t> Yang </a:t>
            </a:r>
            <a:r>
              <a:rPr lang="en-US" sz="1600" b="1" dirty="0" err="1" smtClean="0">
                <a:latin typeface="+mn-lt"/>
                <a:cs typeface="+mn-cs"/>
              </a:rPr>
              <a:t>Tidak</a:t>
            </a:r>
            <a:r>
              <a:rPr lang="en-US" sz="1600" b="1" dirty="0" smtClean="0">
                <a:latin typeface="+mn-lt"/>
                <a:cs typeface="+mn-cs"/>
              </a:rPr>
              <a:t> </a:t>
            </a:r>
            <a:r>
              <a:rPr lang="en-US" sz="1600" b="1" dirty="0" err="1" smtClean="0">
                <a:latin typeface="+mn-lt"/>
                <a:cs typeface="+mn-cs"/>
              </a:rPr>
              <a:t>Boleh</a:t>
            </a:r>
            <a:r>
              <a:rPr lang="en-US" sz="1600" b="1" dirty="0" smtClean="0">
                <a:latin typeface="+mn-lt"/>
                <a:cs typeface="+mn-cs"/>
              </a:rPr>
              <a:t> </a:t>
            </a:r>
            <a:r>
              <a:rPr lang="en-US" sz="1600" b="1" dirty="0" err="1" smtClean="0">
                <a:latin typeface="+mn-lt"/>
                <a:cs typeface="+mn-cs"/>
              </a:rPr>
              <a:t>Diungkapkan</a:t>
            </a:r>
            <a:r>
              <a:rPr lang="en-US" sz="1600" b="1" dirty="0" smtClean="0">
                <a:latin typeface="+mn-lt"/>
                <a:cs typeface="+mn-cs"/>
              </a:rPr>
              <a:t> </a:t>
            </a:r>
            <a:r>
              <a:rPr lang="en-US" sz="1600" b="1" dirty="0" err="1" smtClean="0">
                <a:latin typeface="+mn-lt"/>
                <a:cs typeface="+mn-cs"/>
              </a:rPr>
              <a:t>Berdasarkan</a:t>
            </a:r>
            <a:r>
              <a:rPr lang="en-US" sz="1600" b="1" dirty="0" smtClean="0">
                <a:latin typeface="+mn-lt"/>
                <a:cs typeface="+mn-cs"/>
              </a:rPr>
              <a:t> </a:t>
            </a:r>
            <a:r>
              <a:rPr lang="en-US" sz="1600" b="1" dirty="0" err="1" smtClean="0">
                <a:latin typeface="+mn-lt"/>
                <a:cs typeface="+mn-cs"/>
              </a:rPr>
              <a:t>Undang­undang</a:t>
            </a:r>
            <a:r>
              <a:rPr lang="en-US" sz="1600" b="1" dirty="0" smtClean="0">
                <a:latin typeface="+mn-lt"/>
                <a:cs typeface="+mn-cs"/>
              </a:rPr>
              <a:t>. </a:t>
            </a:r>
            <a:endParaRPr lang="en-US" sz="1500" b="1" dirty="0">
              <a:latin typeface="+mn-lt"/>
              <a:cs typeface="+mn-cs"/>
            </a:endParaRPr>
          </a:p>
        </p:txBody>
      </p:sp>
      <p:sp>
        <p:nvSpPr>
          <p:cNvPr id="82949" name="Title 5"/>
          <p:cNvSpPr>
            <a:spLocks noGrp="1"/>
          </p:cNvSpPr>
          <p:nvPr>
            <p:ph type="title" idx="4294967295"/>
          </p:nvPr>
        </p:nvSpPr>
        <p:spPr>
          <a:xfrm>
            <a:off x="457200" y="-571500"/>
            <a:ext cx="8229600" cy="439737"/>
          </a:xfrm>
        </p:spPr>
        <p:txBody>
          <a:bodyPr/>
          <a:lstStyle/>
          <a:p>
            <a:pPr eaLnBrk="1" hangingPunct="1"/>
            <a:r>
              <a:rPr lang="en-US" sz="1200" smtClean="0"/>
              <a:t>DIKECUALIKAN</a:t>
            </a:r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graphicFrame>
        <p:nvGraphicFramePr>
          <p:cNvPr id="76802" name="Object 2"/>
          <p:cNvGraphicFramePr>
            <a:graphicFrameLocks noChangeAspect="1"/>
          </p:cNvGraphicFramePr>
          <p:nvPr/>
        </p:nvGraphicFramePr>
        <p:xfrm>
          <a:off x="71438" y="571500"/>
          <a:ext cx="8429625" cy="4767263"/>
        </p:xfrm>
        <a:graphic>
          <a:graphicData uri="http://schemas.openxmlformats.org/presentationml/2006/ole">
            <p:oleObj spid="_x0000_s104450" r:id="rId3" imgW="10588698" imgH="6685175" progId="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0"/>
            <a:ext cx="9144000" cy="4619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>
                <a:solidFill>
                  <a:srgbClr val="FF0000"/>
                </a:solidFill>
              </a:rPr>
              <a:t>MEKANISME PENGELOLAAN INFORMASI</a:t>
            </a:r>
          </a:p>
        </p:txBody>
      </p:sp>
      <p:sp>
        <p:nvSpPr>
          <p:cNvPr id="76805" name="TextBox 4"/>
          <p:cNvSpPr txBox="1">
            <a:spLocks noChangeArrowheads="1"/>
          </p:cNvSpPr>
          <p:nvPr/>
        </p:nvSpPr>
        <p:spPr bwMode="auto">
          <a:xfrm>
            <a:off x="6429375" y="642938"/>
            <a:ext cx="2643188" cy="707886"/>
          </a:xfrm>
          <a:prstGeom prst="rect">
            <a:avLst/>
          </a:prstGeom>
          <a:noFill/>
          <a:ln w="6350">
            <a:solidFill>
              <a:srgbClr val="00206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1313" lvl="1" indent="-231775">
              <a:buFont typeface="Calibri" pitchFamily="34" charset="0"/>
              <a:buAutoNum type="arabicPeriod"/>
            </a:pPr>
            <a:r>
              <a:rPr lang="en-US" sz="1000" b="1" dirty="0" err="1">
                <a:latin typeface="Futura Md BT"/>
              </a:rPr>
              <a:t>Secara</a:t>
            </a:r>
            <a:r>
              <a:rPr lang="en-US" sz="1000" b="1" dirty="0">
                <a:latin typeface="Futura Md BT"/>
              </a:rPr>
              <a:t> </a:t>
            </a:r>
            <a:r>
              <a:rPr lang="en-US" sz="1000" b="1" dirty="0" err="1">
                <a:latin typeface="Futura Md BT"/>
              </a:rPr>
              <a:t>berkala</a:t>
            </a:r>
            <a:r>
              <a:rPr lang="en-US" sz="1000" b="1" dirty="0">
                <a:latin typeface="Futura Md BT"/>
              </a:rPr>
              <a:t>;</a:t>
            </a:r>
          </a:p>
          <a:p>
            <a:pPr marL="341313" lvl="1" indent="-231775">
              <a:buFont typeface="Calibri" pitchFamily="34" charset="0"/>
              <a:buAutoNum type="arabicPeriod"/>
            </a:pPr>
            <a:r>
              <a:rPr lang="en-US" sz="1000" b="1" dirty="0" err="1">
                <a:latin typeface="Futura Md BT"/>
              </a:rPr>
              <a:t>Secara</a:t>
            </a:r>
            <a:r>
              <a:rPr lang="en-US" sz="1000" b="1" dirty="0">
                <a:latin typeface="Futura Md BT"/>
              </a:rPr>
              <a:t> </a:t>
            </a:r>
            <a:r>
              <a:rPr lang="en-US" sz="1000" b="1" dirty="0" err="1">
                <a:latin typeface="Futura Md BT"/>
              </a:rPr>
              <a:t>serta</a:t>
            </a:r>
            <a:r>
              <a:rPr lang="en-US" sz="1000" b="1" dirty="0">
                <a:latin typeface="Futura Md BT"/>
              </a:rPr>
              <a:t> </a:t>
            </a:r>
            <a:r>
              <a:rPr lang="en-US" sz="1000" b="1" dirty="0" err="1">
                <a:latin typeface="Futura Md BT"/>
              </a:rPr>
              <a:t>merta</a:t>
            </a:r>
            <a:r>
              <a:rPr lang="en-US" sz="1000" b="1" dirty="0">
                <a:latin typeface="Futura Md BT"/>
              </a:rPr>
              <a:t>;</a:t>
            </a:r>
          </a:p>
          <a:p>
            <a:pPr marL="341313" lvl="1" indent="-231775">
              <a:buFont typeface="Calibri" pitchFamily="34" charset="0"/>
              <a:buAutoNum type="arabicPeriod"/>
            </a:pPr>
            <a:r>
              <a:rPr lang="id-ID" sz="1000" b="1" dirty="0" smtClean="0">
                <a:latin typeface="Futura Md BT"/>
              </a:rPr>
              <a:t>T</a:t>
            </a:r>
            <a:r>
              <a:rPr lang="en-US" sz="1000" b="1" dirty="0" err="1" smtClean="0">
                <a:latin typeface="Futura Md BT"/>
              </a:rPr>
              <a:t>ersedia</a:t>
            </a:r>
            <a:r>
              <a:rPr lang="en-US" sz="1000" b="1" dirty="0" smtClean="0">
                <a:latin typeface="Futura Md BT"/>
              </a:rPr>
              <a:t> </a:t>
            </a:r>
            <a:r>
              <a:rPr lang="en-US" sz="1000" b="1" dirty="0" err="1">
                <a:latin typeface="Futura Md BT"/>
              </a:rPr>
              <a:t>setiap</a:t>
            </a:r>
            <a:r>
              <a:rPr lang="en-US" sz="1000" b="1" dirty="0">
                <a:latin typeface="Futura Md BT"/>
              </a:rPr>
              <a:t> </a:t>
            </a:r>
            <a:r>
              <a:rPr lang="en-US" sz="1000" b="1" dirty="0" err="1">
                <a:latin typeface="Futura Md BT"/>
              </a:rPr>
              <a:t>saat</a:t>
            </a:r>
            <a:r>
              <a:rPr lang="id-ID" sz="1000" b="1" dirty="0">
                <a:latin typeface="Futura Md BT"/>
              </a:rPr>
              <a:t>;</a:t>
            </a:r>
          </a:p>
          <a:p>
            <a:pPr marL="341313" lvl="1" indent="-231775">
              <a:buFont typeface="Calibri" pitchFamily="34" charset="0"/>
              <a:buAutoNum type="arabicPeriod"/>
            </a:pPr>
            <a:r>
              <a:rPr lang="id-ID" sz="1000" b="1" dirty="0">
                <a:solidFill>
                  <a:srgbClr val="C00000"/>
                </a:solidFill>
                <a:latin typeface="Futura Md BT"/>
              </a:rPr>
              <a:t>Informasi yang dikecualikan. </a:t>
            </a:r>
            <a:endParaRPr lang="en-US" sz="1000" dirty="0">
              <a:solidFill>
                <a:srgbClr val="C00000"/>
              </a:solidFill>
              <a:latin typeface="Futura Md BT"/>
            </a:endParaRPr>
          </a:p>
        </p:txBody>
      </p:sp>
      <p:cxnSp>
        <p:nvCxnSpPr>
          <p:cNvPr id="10" name="Straight Arrow Connector 9"/>
          <p:cNvCxnSpPr>
            <a:endCxn id="76805" idx="1"/>
          </p:cNvCxnSpPr>
          <p:nvPr/>
        </p:nvCxnSpPr>
        <p:spPr>
          <a:xfrm flipV="1">
            <a:off x="4929188" y="996881"/>
            <a:ext cx="1500187" cy="86049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"/>
            <a:ext cx="914400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/>
              <a:t>PELAYANAN </a:t>
            </a:r>
            <a:r>
              <a:rPr lang="en-US" sz="3200" b="1" dirty="0"/>
              <a:t>PUBLIK</a:t>
            </a:r>
          </a:p>
        </p:txBody>
      </p:sp>
      <p:sp>
        <p:nvSpPr>
          <p:cNvPr id="83972" name="TextBox 2"/>
          <p:cNvSpPr txBox="1">
            <a:spLocks noChangeArrowheads="1"/>
          </p:cNvSpPr>
          <p:nvPr/>
        </p:nvSpPr>
        <p:spPr bwMode="auto">
          <a:xfrm>
            <a:off x="785813" y="928688"/>
            <a:ext cx="7500937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 smtClean="0">
                <a:latin typeface="Calibri" pitchFamily="34" charset="0"/>
              </a:rPr>
              <a:t>Pelayanan</a:t>
            </a:r>
            <a:r>
              <a:rPr lang="en-US" sz="2400" b="1" dirty="0" smtClean="0">
                <a:latin typeface="Calibri" pitchFamily="34" charset="0"/>
              </a:rPr>
              <a:t> </a:t>
            </a:r>
            <a:r>
              <a:rPr lang="en-US" sz="2400" b="1" dirty="0" err="1">
                <a:latin typeface="Calibri" pitchFamily="34" charset="0"/>
              </a:rPr>
              <a:t>Publik</a:t>
            </a:r>
            <a:r>
              <a:rPr lang="en-US" sz="2400" b="1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adalah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kegiatan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atau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rangkaian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kegiatan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dalam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rangka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pemenuhan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kebutuhan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pelayanan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sesuai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dengan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peraturan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perundang-undangan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bagi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b="1" dirty="0" err="1">
                <a:latin typeface="Calibri" pitchFamily="34" charset="0"/>
              </a:rPr>
              <a:t>setiap</a:t>
            </a:r>
            <a:r>
              <a:rPr lang="en-US" sz="2400" b="1" dirty="0">
                <a:latin typeface="Calibri" pitchFamily="34" charset="0"/>
              </a:rPr>
              <a:t> </a:t>
            </a:r>
            <a:r>
              <a:rPr lang="en-US" sz="2400" b="1" dirty="0" err="1">
                <a:latin typeface="Calibri" pitchFamily="34" charset="0"/>
              </a:rPr>
              <a:t>warga</a:t>
            </a:r>
            <a:r>
              <a:rPr lang="en-US" sz="2400" b="1" dirty="0">
                <a:latin typeface="Calibri" pitchFamily="34" charset="0"/>
              </a:rPr>
              <a:t> </a:t>
            </a:r>
            <a:r>
              <a:rPr lang="en-US" sz="2400" b="1" dirty="0" err="1">
                <a:latin typeface="Calibri" pitchFamily="34" charset="0"/>
              </a:rPr>
              <a:t>negara</a:t>
            </a:r>
            <a:r>
              <a:rPr lang="en-US" sz="2400" b="1" dirty="0">
                <a:latin typeface="Calibri" pitchFamily="34" charset="0"/>
              </a:rPr>
              <a:t> </a:t>
            </a:r>
            <a:r>
              <a:rPr lang="en-US" sz="2400" b="1" dirty="0" err="1">
                <a:latin typeface="Calibri" pitchFamily="34" charset="0"/>
              </a:rPr>
              <a:t>dan</a:t>
            </a:r>
            <a:r>
              <a:rPr lang="en-US" sz="2400" b="1" dirty="0">
                <a:latin typeface="Calibri" pitchFamily="34" charset="0"/>
              </a:rPr>
              <a:t> </a:t>
            </a:r>
            <a:r>
              <a:rPr lang="en-US" sz="2400" b="1" dirty="0" err="1">
                <a:latin typeface="Calibri" pitchFamily="34" charset="0"/>
              </a:rPr>
              <a:t>penduduk</a:t>
            </a:r>
            <a:r>
              <a:rPr lang="en-US" sz="2400" b="1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atas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barang</a:t>
            </a:r>
            <a:r>
              <a:rPr lang="en-US" sz="2400" dirty="0">
                <a:latin typeface="Calibri" pitchFamily="34" charset="0"/>
              </a:rPr>
              <a:t>, </a:t>
            </a:r>
            <a:r>
              <a:rPr lang="en-US" sz="2400" dirty="0" err="1">
                <a:latin typeface="Calibri" pitchFamily="34" charset="0"/>
              </a:rPr>
              <a:t>jasa</a:t>
            </a:r>
            <a:r>
              <a:rPr lang="en-US" sz="2400" dirty="0">
                <a:latin typeface="Calibri" pitchFamily="34" charset="0"/>
              </a:rPr>
              <a:t>, </a:t>
            </a:r>
            <a:r>
              <a:rPr lang="en-US" sz="2400" dirty="0" err="1">
                <a:latin typeface="Calibri" pitchFamily="34" charset="0"/>
              </a:rPr>
              <a:t>dan</a:t>
            </a:r>
            <a:r>
              <a:rPr lang="en-US" sz="2400" dirty="0">
                <a:latin typeface="Calibri" pitchFamily="34" charset="0"/>
              </a:rPr>
              <a:t>/</a:t>
            </a:r>
            <a:r>
              <a:rPr lang="en-US" sz="2400" dirty="0" err="1">
                <a:latin typeface="Calibri" pitchFamily="34" charset="0"/>
              </a:rPr>
              <a:t>atau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pelayanan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administratif</a:t>
            </a:r>
            <a:r>
              <a:rPr lang="en-US" sz="2400" dirty="0">
                <a:latin typeface="Calibri" pitchFamily="34" charset="0"/>
              </a:rPr>
              <a:t> yang </a:t>
            </a:r>
            <a:r>
              <a:rPr lang="en-US" sz="2400" dirty="0" err="1">
                <a:latin typeface="Calibri" pitchFamily="34" charset="0"/>
              </a:rPr>
              <a:t>disediakan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oleh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u="sng" dirty="0" err="1">
                <a:solidFill>
                  <a:srgbClr val="FF0000"/>
                </a:solidFill>
                <a:latin typeface="Calibri" pitchFamily="34" charset="0"/>
              </a:rPr>
              <a:t>penyelenggara</a:t>
            </a:r>
            <a:r>
              <a:rPr lang="en-US" sz="2400" u="sng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2400" u="sng" dirty="0" err="1">
                <a:solidFill>
                  <a:srgbClr val="FF0000"/>
                </a:solidFill>
                <a:latin typeface="Calibri" pitchFamily="34" charset="0"/>
              </a:rPr>
              <a:t>pelayanan</a:t>
            </a:r>
            <a:r>
              <a:rPr lang="en-US" sz="2400" u="sng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2400" u="sng" dirty="0" err="1" smtClean="0">
                <a:solidFill>
                  <a:srgbClr val="FF0000"/>
                </a:solidFill>
                <a:latin typeface="Calibri" pitchFamily="34" charset="0"/>
              </a:rPr>
              <a:t>publik</a:t>
            </a:r>
            <a:r>
              <a:rPr lang="en-US" sz="2400" u="sng" dirty="0" smtClean="0">
                <a:solidFill>
                  <a:srgbClr val="FF0000"/>
                </a:solidFill>
                <a:latin typeface="Calibri" pitchFamily="34" charset="0"/>
              </a:rPr>
              <a:t>.</a:t>
            </a:r>
            <a:r>
              <a:rPr lang="id-ID" dirty="0" smtClean="0">
                <a:latin typeface="Calibri" pitchFamily="34" charset="0"/>
              </a:rPr>
              <a:t>( UU No.25 Tahun 2009)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04800" y="987425"/>
            <a:ext cx="4419600" cy="54864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90600" y="1368425"/>
            <a:ext cx="762000" cy="48768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6019" name="Picture 4" descr="http://t3.gstatic.com/images?q=tbn:zZtf35IuA4UC7M:http://auliaoon90.files.wordpress.com/2009/05/komputer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" y="1444625"/>
            <a:ext cx="11811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0" name="Picture 4" descr="http://t3.gstatic.com/images?q=tbn:zZtf35IuA4UC7M:http://auliaoon90.files.wordpress.com/2009/05/komputer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200400"/>
            <a:ext cx="11811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1" name="Picture 4" descr="http://t3.gstatic.com/images?q=tbn:zZtf35IuA4UC7M:http://auliaoon90.files.wordpress.com/2009/05/komputer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800600"/>
            <a:ext cx="11811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2" name="Picture 8" descr="http://t3.gstatic.com/images?q=tbn:YaF3UlKEkj3XSM%3Ahttp://mistinthegarden.com/wp-content/uploads/fax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2133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1752600" y="1673225"/>
            <a:ext cx="381000" cy="4572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1905000" y="1825625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752600" y="3352800"/>
            <a:ext cx="381000" cy="4572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1905000" y="3505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bg1"/>
                </a:solidFill>
              </a:rPr>
              <a:t>2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52600" y="5029200"/>
            <a:ext cx="381000" cy="4572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1" name="Oval 20"/>
          <p:cNvSpPr/>
          <p:nvPr/>
        </p:nvSpPr>
        <p:spPr>
          <a:xfrm>
            <a:off x="1905000" y="5181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0" name="Rounded Rectangle 39"/>
          <p:cNvSpPr/>
          <p:nvPr/>
        </p:nvSpPr>
        <p:spPr>
          <a:xfrm rot="10800000">
            <a:off x="3657601" y="2206823"/>
            <a:ext cx="533400" cy="2819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/>
              <a:t>KURSI  TUNGGU  TAMU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886200" y="5711825"/>
            <a:ext cx="533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>
                <a:solidFill>
                  <a:schemeClr val="tx1"/>
                </a:solidFill>
              </a:rPr>
              <a:t>URUT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886200" y="5483225"/>
            <a:ext cx="5334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>
                <a:solidFill>
                  <a:schemeClr val="tx1"/>
                </a:solidFill>
              </a:rPr>
              <a:t>NO.: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648200" y="987623"/>
            <a:ext cx="4191000" cy="54864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304800" y="6705600"/>
            <a:ext cx="1905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036" name="TextBox 47"/>
          <p:cNvSpPr txBox="1">
            <a:spLocks noChangeArrowheads="1"/>
          </p:cNvSpPr>
          <p:nvPr/>
        </p:nvSpPr>
        <p:spPr bwMode="auto">
          <a:xfrm>
            <a:off x="2209800" y="6553200"/>
            <a:ext cx="533400" cy="30797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alibri" pitchFamily="34" charset="0"/>
              </a:rPr>
              <a:t>6 M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rot="10800000">
            <a:off x="2743200" y="6704013"/>
            <a:ext cx="19050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5400000" flipH="1" flipV="1">
            <a:off x="-1181893" y="5066506"/>
            <a:ext cx="26670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-76200" y="3276600"/>
            <a:ext cx="400110" cy="383977"/>
          </a:xfrm>
          <a:prstGeom prst="rect">
            <a:avLst/>
          </a:prstGeom>
          <a:noFill/>
          <a:ln w="6350">
            <a:noFill/>
          </a:ln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>
                <a:latin typeface="+mn-lt"/>
                <a:cs typeface="+mn-cs"/>
              </a:rPr>
              <a:t>6 M</a:t>
            </a:r>
          </a:p>
        </p:txBody>
      </p:sp>
      <p:cxnSp>
        <p:nvCxnSpPr>
          <p:cNvPr id="64" name="Straight Arrow Connector 63"/>
          <p:cNvCxnSpPr/>
          <p:nvPr/>
        </p:nvCxnSpPr>
        <p:spPr>
          <a:xfrm rot="5400000">
            <a:off x="-953293" y="2170906"/>
            <a:ext cx="22098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04800" y="621268"/>
            <a:ext cx="4419600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/>
              <a:t>RUANG PELAYANAN INFORMASI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648200" y="609600"/>
            <a:ext cx="4191000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/>
              <a:t>RUANG AKSES INTERNET</a:t>
            </a:r>
          </a:p>
        </p:txBody>
      </p:sp>
      <p:pic>
        <p:nvPicPr>
          <p:cNvPr id="86047" name="Picture 66" descr="DSC_8456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6800" y="1981200"/>
            <a:ext cx="377983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" name="Rounded Rectangle 67"/>
          <p:cNvSpPr/>
          <p:nvPr/>
        </p:nvSpPr>
        <p:spPr>
          <a:xfrm>
            <a:off x="1981200" y="1143000"/>
            <a:ext cx="1804982" cy="4572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>
                <a:solidFill>
                  <a:schemeClr val="tx1"/>
                </a:solidFill>
              </a:rPr>
              <a:t>RAK BAHAN INFORMASI</a:t>
            </a:r>
            <a:endParaRPr lang="en-US" sz="1100" b="1"/>
          </a:p>
        </p:txBody>
      </p:sp>
      <p:sp>
        <p:nvSpPr>
          <p:cNvPr id="86051" name="TextBox 68"/>
          <p:cNvSpPr txBox="1">
            <a:spLocks noChangeArrowheads="1"/>
          </p:cNvSpPr>
          <p:nvPr/>
        </p:nvSpPr>
        <p:spPr bwMode="auto">
          <a:xfrm>
            <a:off x="10287000" y="47244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0" y="-50800"/>
            <a:ext cx="9144000" cy="584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>
                <a:latin typeface="+mn-lt"/>
                <a:cs typeface="+mn-cs"/>
              </a:rPr>
              <a:t>RUANG LAYANAN INFORMASI</a:t>
            </a:r>
          </a:p>
        </p:txBody>
      </p:sp>
      <p:sp>
        <p:nvSpPr>
          <p:cNvPr id="86053" name="TextBox 71"/>
          <p:cNvSpPr txBox="1">
            <a:spLocks noChangeArrowheads="1"/>
          </p:cNvSpPr>
          <p:nvPr/>
        </p:nvSpPr>
        <p:spPr bwMode="auto">
          <a:xfrm>
            <a:off x="571500" y="2524125"/>
            <a:ext cx="12858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>
                <a:latin typeface="Calibri" pitchFamily="34" charset="0"/>
              </a:rPr>
              <a:t>Telp/ Fax,Email</a:t>
            </a:r>
          </a:p>
        </p:txBody>
      </p:sp>
      <p:sp>
        <p:nvSpPr>
          <p:cNvPr id="86054" name="TextBox 30"/>
          <p:cNvSpPr txBox="1">
            <a:spLocks noChangeArrowheads="1"/>
          </p:cNvSpPr>
          <p:nvPr/>
        </p:nvSpPr>
        <p:spPr bwMode="auto">
          <a:xfrm>
            <a:off x="5143500" y="5357813"/>
            <a:ext cx="321468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>
                <a:latin typeface="Calibri" pitchFamily="34" charset="0"/>
              </a:rPr>
              <a:t>Layanan akses Internet</a:t>
            </a:r>
          </a:p>
          <a:p>
            <a:pPr algn="ctr"/>
            <a:r>
              <a:rPr lang="en-US" sz="1600" b="1">
                <a:latin typeface="Calibri" pitchFamily="34" charset="0"/>
              </a:rPr>
              <a:t>untuk Masyarakat  </a:t>
            </a:r>
            <a:r>
              <a:rPr lang="en-US" sz="1600" b="1">
                <a:solidFill>
                  <a:srgbClr val="FFFF00"/>
                </a:solidFill>
                <a:latin typeface="Calibri" pitchFamily="34" charset="0"/>
              </a:rPr>
              <a:t>gratis, </a:t>
            </a:r>
            <a:r>
              <a:rPr lang="en-US" sz="1600" b="1">
                <a:latin typeface="Calibri" pitchFamily="34" charset="0"/>
              </a:rPr>
              <a:t>menggunakan 10 PC + 1 PC Register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429125" y="6724650"/>
            <a:ext cx="1214438" cy="133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056" name="TextBox 32"/>
          <p:cNvSpPr txBox="1">
            <a:spLocks noChangeArrowheads="1"/>
          </p:cNvSpPr>
          <p:nvPr/>
        </p:nvSpPr>
        <p:spPr bwMode="auto">
          <a:xfrm>
            <a:off x="6334125" y="6572250"/>
            <a:ext cx="533400" cy="30797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alibri" pitchFamily="34" charset="0"/>
              </a:rPr>
              <a:t>6 M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rot="10800000">
            <a:off x="6867525" y="6723063"/>
            <a:ext cx="19050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5" name="Picture 2" descr="E:\foto PELAYANAN INFORMASI\ruang layan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7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100" b="1" smtClean="0"/>
              <a:t>MEKANISME PERMOHONAN INFORMASI PUBLIK</a:t>
            </a:r>
            <a:r>
              <a:rPr lang="en-US" sz="3600" b="1" smtClean="0"/>
              <a:t/>
            </a:r>
            <a:br>
              <a:rPr lang="en-US" sz="3600" b="1" smtClean="0"/>
            </a:br>
            <a:r>
              <a:rPr lang="en-US" sz="2400" b="1" smtClean="0"/>
              <a:t>DI KEMENTERIAN KOMUNIKASI DAN INFORMATIKA</a:t>
            </a:r>
            <a:endParaRPr lang="en-US" sz="3600" b="1"/>
          </a:p>
        </p:txBody>
      </p:sp>
      <p:sp>
        <p:nvSpPr>
          <p:cNvPr id="91140" name="Content Placeholder 5"/>
          <p:cNvSpPr>
            <a:spLocks noGrp="1"/>
          </p:cNvSpPr>
          <p:nvPr>
            <p:ph sz="quarter" idx="4"/>
          </p:nvPr>
        </p:nvSpPr>
        <p:spPr>
          <a:xfrm>
            <a:off x="3352800" y="1600200"/>
            <a:ext cx="5334000" cy="4724400"/>
          </a:xfrm>
          <a:ln w="12700">
            <a:solidFill>
              <a:schemeClr val="tx1"/>
            </a:solidFill>
          </a:ln>
        </p:spPr>
        <p:txBody>
          <a:bodyPr/>
          <a:lstStyle/>
          <a:p>
            <a:pPr marL="280988" indent="-280988" algn="just" eaLnBrk="1" hangingPunct="1">
              <a:buFont typeface="Calibri" pitchFamily="34" charset="0"/>
              <a:buAutoNum type="arabicPeriod"/>
            </a:pPr>
            <a:r>
              <a:rPr lang="en-US" sz="1600" b="1" smtClean="0"/>
              <a:t>Pemohon Informasi datang ke desk layanan informasi, mengisi formulir permintaaan informasi dengan melampirkan fotocopy KTP pemohon dan pengguna informasi;</a:t>
            </a:r>
          </a:p>
          <a:p>
            <a:pPr marL="280988" indent="-280988" algn="just" eaLnBrk="1" hangingPunct="1">
              <a:buFont typeface="Calibri" pitchFamily="34" charset="0"/>
              <a:buAutoNum type="arabicPeriod"/>
            </a:pPr>
            <a:r>
              <a:rPr lang="en-US" sz="1600" b="1" smtClean="0"/>
              <a:t>Petugas memberikan Tanda Bukti Penerimaan Permintaan Informasi Publik kepada Pemohon Informasi Publik;</a:t>
            </a:r>
          </a:p>
          <a:p>
            <a:pPr marL="280988" indent="-280988" algn="just" eaLnBrk="1" hangingPunct="1">
              <a:buFont typeface="Calibri" pitchFamily="34" charset="0"/>
              <a:buAutoNum type="arabicPeriod"/>
            </a:pPr>
            <a:r>
              <a:rPr lang="en-US" sz="1600" b="1" smtClean="0"/>
              <a:t>Petugas Memproses Permintaan Pemohon Informasi Publik sesuai dengan formulir permintaan Informasi Publik yang telah ditanda tangani oleh pemohon informasi publik;</a:t>
            </a:r>
          </a:p>
          <a:p>
            <a:pPr marL="280988" indent="-280988" algn="just" eaLnBrk="1" hangingPunct="1">
              <a:buFont typeface="Calibri" pitchFamily="34" charset="0"/>
              <a:buAutoNum type="arabicPeriod"/>
            </a:pPr>
            <a:r>
              <a:rPr lang="en-US" sz="1600" b="1" smtClean="0"/>
              <a:t>Petugas menyerahkan informasi sesuai dengan yang diminta oleh pemohon/pengguna informasi. Jika informasi yang diminta masuk dalam kategori dikecualikan PPID menyampaikan alasan sesuai dengan ketentuan peraturan perundang-undangan yang berlaku;</a:t>
            </a:r>
          </a:p>
          <a:p>
            <a:pPr marL="280988" indent="-280988" algn="just" eaLnBrk="1" hangingPunct="1">
              <a:buFont typeface="Calibri" pitchFamily="34" charset="0"/>
              <a:buAutoNum type="arabicPeriod"/>
            </a:pPr>
            <a:r>
              <a:rPr lang="en-US" sz="1600" b="1" smtClean="0"/>
              <a:t>Petugas memberikan Tanda Bukti Penyerahan Informasi Publik kepada pengguna informasi publik.</a:t>
            </a:r>
          </a:p>
        </p:txBody>
      </p:sp>
      <p:pic>
        <p:nvPicPr>
          <p:cNvPr id="91141" name="Content Placeholder 8" descr="Mekanisme 1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577975"/>
            <a:ext cx="2895600" cy="4746625"/>
          </a:xfrm>
          <a:ln w="12700">
            <a:solidFill>
              <a:schemeClr val="tx1"/>
            </a:solidFill>
          </a:ln>
        </p:spPr>
      </p:pic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71813" y="1071563"/>
            <a:ext cx="2928937" cy="78581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/>
              <a:t>PELAYANAN INFORMASI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143125" y="2571750"/>
            <a:ext cx="1714500" cy="500063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/>
              <a:t>FRONT OFFICE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572125" y="2571750"/>
            <a:ext cx="1714500" cy="500063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/>
              <a:t>BACK OFFICE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85863" y="3643314"/>
            <a:ext cx="1643063" cy="71437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/>
              <a:t>DESK LAYANAN LANGSUNG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286116" y="3643314"/>
            <a:ext cx="1571625" cy="71437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/>
              <a:t>DESK LAYANAN VIA MEDIA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215063" y="3786188"/>
            <a:ext cx="1071562" cy="42862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/>
              <a:t>UPDATE WEB/KIOSK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215063" y="4429125"/>
            <a:ext cx="1071562" cy="42862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/>
              <a:t>FOTOCOPY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215063" y="5072063"/>
            <a:ext cx="1071562" cy="42862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/>
              <a:t>CD BURNING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2071688" y="3429000"/>
            <a:ext cx="20002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/>
          <p:cNvCxnSpPr>
            <a:stCxn id="30" idx="2"/>
          </p:cNvCxnSpPr>
          <p:nvPr/>
        </p:nvCxnSpPr>
        <p:spPr>
          <a:xfrm rot="5400000">
            <a:off x="5464969" y="3178969"/>
            <a:ext cx="1071562" cy="8572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>
            <a:off x="4679156" y="5036344"/>
            <a:ext cx="178593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000375" y="2357438"/>
            <a:ext cx="3429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rot="5400000">
            <a:off x="4321968" y="2107407"/>
            <a:ext cx="50006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25" idx="2"/>
          </p:cNvCxnSpPr>
          <p:nvPr/>
        </p:nvCxnSpPr>
        <p:spPr>
          <a:xfrm rot="5400000">
            <a:off x="2821781" y="3250407"/>
            <a:ext cx="35718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1" y="-24"/>
            <a:ext cx="9144000" cy="46166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en-US" sz="2400" b="1">
                <a:solidFill>
                  <a:schemeClr val="tx1"/>
                </a:solidFill>
                <a:latin typeface="Arial" pitchFamily="34" charset="0"/>
                <a:ea typeface="Calibri" pitchFamily="34" charset="0"/>
              </a:rPr>
              <a:t>OPERASIONAL PELAYANAN INFORMASI PUBLIK </a:t>
            </a:r>
            <a:endParaRPr lang="en-US" sz="3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215063" y="5715000"/>
            <a:ext cx="1071562" cy="42862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/>
              <a:t>SCANNER</a:t>
            </a:r>
          </a:p>
        </p:txBody>
      </p:sp>
      <p:sp>
        <p:nvSpPr>
          <p:cNvPr id="92188" name="Title 3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200" smtClean="0">
                <a:solidFill>
                  <a:schemeClr val="bg1"/>
                </a:solidFill>
              </a:rPr>
              <a:t>OPERASIONAL PELAYANAN INFORMASI PUBLIK</a:t>
            </a:r>
          </a:p>
        </p:txBody>
      </p:sp>
      <p:cxnSp>
        <p:nvCxnSpPr>
          <p:cNvPr id="36" name="Straight Connector 35"/>
          <p:cNvCxnSpPr>
            <a:endCxn id="30" idx="0"/>
          </p:cNvCxnSpPr>
          <p:nvPr/>
        </p:nvCxnSpPr>
        <p:spPr>
          <a:xfrm rot="5400000">
            <a:off x="6323016" y="2464584"/>
            <a:ext cx="213526" cy="80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2894005" y="2463790"/>
            <a:ext cx="213526" cy="80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3965575" y="3535360"/>
            <a:ext cx="213526" cy="80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>
            <a:off x="1965311" y="3536147"/>
            <a:ext cx="213526" cy="80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41" idx="1"/>
          </p:cNvCxnSpPr>
          <p:nvPr/>
        </p:nvCxnSpPr>
        <p:spPr>
          <a:xfrm rot="10800000" flipV="1">
            <a:off x="5572133" y="4000500"/>
            <a:ext cx="642931" cy="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10800000" flipV="1">
            <a:off x="5572143" y="5286384"/>
            <a:ext cx="642931" cy="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10800000" flipV="1">
            <a:off x="5572133" y="4643442"/>
            <a:ext cx="642931" cy="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10800000" flipV="1">
            <a:off x="5572133" y="5929326"/>
            <a:ext cx="642931" cy="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0" y="-24"/>
            <a:ext cx="9144000" cy="57150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bg1"/>
                </a:solidFill>
              </a:rPr>
              <a:t>FRONT </a:t>
            </a:r>
            <a:r>
              <a:rPr lang="id-ID" sz="2400" b="1" dirty="0">
                <a:solidFill>
                  <a:schemeClr val="bg1"/>
                </a:solidFill>
              </a:rPr>
              <a:t>OFFICE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tx1"/>
                </a:solidFill>
              </a:rPr>
              <a:t>PELAYANAN INFORMASI PUBLIK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28631" y="2357431"/>
            <a:ext cx="1714512" cy="50006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/>
              <a:t>DESK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/>
              <a:t>LAYANAN LANGSUNG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29356" y="2357431"/>
            <a:ext cx="1714512" cy="50006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/>
              <a:t>DESK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/>
              <a:t>LAYANAN VIA MEDIA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142945" y="3214686"/>
            <a:ext cx="1214447" cy="57150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/>
              <a:t>ISI FORMULIR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715109" y="3214686"/>
            <a:ext cx="1214447" cy="57150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/>
              <a:t>TELP/FAX</a:t>
            </a:r>
            <a:r>
              <a:rPr lang="id-ID" sz="1600" dirty="0" smtClean="0"/>
              <a:t>/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600" dirty="0" smtClean="0"/>
              <a:t>EMAIL</a:t>
            </a:r>
            <a:endParaRPr lang="en-US" sz="1600" dirty="0"/>
          </a:p>
        </p:txBody>
      </p:sp>
      <p:sp>
        <p:nvSpPr>
          <p:cNvPr id="47" name="Rounded Rectangle 46"/>
          <p:cNvSpPr/>
          <p:nvPr/>
        </p:nvSpPr>
        <p:spPr>
          <a:xfrm>
            <a:off x="3857589" y="2143116"/>
            <a:ext cx="1214447" cy="100013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1"/>
              <a:t>CEK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1"/>
              <a:t>DAFTAR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1"/>
              <a:t>INFORMASI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3857621" y="3857628"/>
            <a:ext cx="1214447" cy="57150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/>
              <a:t>JAWAB</a:t>
            </a:r>
          </a:p>
        </p:txBody>
      </p:sp>
      <p:cxnSp>
        <p:nvCxnSpPr>
          <p:cNvPr id="77" name="Straight Connector 76"/>
          <p:cNvCxnSpPr/>
          <p:nvPr/>
        </p:nvCxnSpPr>
        <p:spPr>
          <a:xfrm>
            <a:off x="1643063" y="1857375"/>
            <a:ext cx="56435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6715140" y="4143380"/>
            <a:ext cx="1214447" cy="57150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/>
              <a:t>ISI FORMULIR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142945" y="4143381"/>
            <a:ext cx="1214447" cy="57150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/>
              <a:t>NOMOR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/>
              <a:t>PENDAFTARAN</a:t>
            </a:r>
          </a:p>
        </p:txBody>
      </p:sp>
      <p:sp>
        <p:nvSpPr>
          <p:cNvPr id="29" name="Flowchart: Multidocument 28"/>
          <p:cNvSpPr/>
          <p:nvPr/>
        </p:nvSpPr>
        <p:spPr>
          <a:xfrm>
            <a:off x="6929454" y="6000768"/>
            <a:ext cx="928663" cy="642942"/>
          </a:xfrm>
          <a:prstGeom prst="flowChartMultidocument">
            <a:avLst/>
          </a:prstGeom>
          <a:ln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/>
              <a:t>CETAK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715139" y="5072074"/>
            <a:ext cx="1214447" cy="57150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/>
              <a:t>NOMOR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/>
              <a:t>PENDAFTARAN</a:t>
            </a:r>
          </a:p>
        </p:txBody>
      </p:sp>
      <p:cxnSp>
        <p:nvCxnSpPr>
          <p:cNvPr id="97" name="Straight Arrow Connector 96"/>
          <p:cNvCxnSpPr/>
          <p:nvPr/>
        </p:nvCxnSpPr>
        <p:spPr>
          <a:xfrm>
            <a:off x="2714625" y="2571750"/>
            <a:ext cx="857250" cy="1588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 rot="10800000">
            <a:off x="5286375" y="2571750"/>
            <a:ext cx="1071563" cy="1588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 rot="16200000" flipH="1">
            <a:off x="4071937" y="3500438"/>
            <a:ext cx="714375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ounded Rectangle 108"/>
          <p:cNvSpPr/>
          <p:nvPr/>
        </p:nvSpPr>
        <p:spPr>
          <a:xfrm>
            <a:off x="3571868" y="857232"/>
            <a:ext cx="1714512" cy="7143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/>
              <a:t>SUPERVISOR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/>
              <a:t>DESK</a:t>
            </a:r>
          </a:p>
        </p:txBody>
      </p:sp>
      <p:cxnSp>
        <p:nvCxnSpPr>
          <p:cNvPr id="51" name="Straight Connector 50"/>
          <p:cNvCxnSpPr/>
          <p:nvPr/>
        </p:nvCxnSpPr>
        <p:spPr>
          <a:xfrm rot="5400000">
            <a:off x="4286250" y="1714500"/>
            <a:ext cx="2857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30" idx="0"/>
          </p:cNvCxnSpPr>
          <p:nvPr/>
        </p:nvCxnSpPr>
        <p:spPr>
          <a:xfrm rot="5400000">
            <a:off x="7036595" y="2107381"/>
            <a:ext cx="500067" cy="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1393025" y="2107382"/>
            <a:ext cx="500067" cy="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6200000" flipH="1">
            <a:off x="1464448" y="3036091"/>
            <a:ext cx="357191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16200000" flipH="1">
            <a:off x="1464447" y="3964784"/>
            <a:ext cx="357191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16200000" flipH="1">
            <a:off x="7108049" y="3036092"/>
            <a:ext cx="357191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16200000" flipH="1">
            <a:off x="7108048" y="3964784"/>
            <a:ext cx="357191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16200000" flipH="1">
            <a:off x="7108048" y="4893478"/>
            <a:ext cx="357191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16200000" flipH="1">
            <a:off x="7108048" y="5822172"/>
            <a:ext cx="357191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6200000" flipH="1">
            <a:off x="1464447" y="4893478"/>
            <a:ext cx="357191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Flowchart: Multidocument 55"/>
          <p:cNvSpPr/>
          <p:nvPr/>
        </p:nvSpPr>
        <p:spPr>
          <a:xfrm>
            <a:off x="1142976" y="5072074"/>
            <a:ext cx="928663" cy="642942"/>
          </a:xfrm>
          <a:prstGeom prst="flowChartMultidocument">
            <a:avLst/>
          </a:prstGeom>
          <a:ln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/>
              <a:t>CETAK</a:t>
            </a:r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/>
              <a:t>BADAN PUBLIK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/>
              <a:t>WAJIB MENGUMUMKAN LAYANAN INFORMASI </a:t>
            </a:r>
            <a:r>
              <a:rPr lang="en-US" sz="2400" b="1" u="sng">
                <a:solidFill>
                  <a:srgbClr val="00FF00"/>
                </a:solidFill>
              </a:rPr>
              <a:t>SETIAP TAHUN</a:t>
            </a:r>
          </a:p>
        </p:txBody>
      </p:sp>
      <p:sp>
        <p:nvSpPr>
          <p:cNvPr id="99332" name="TextBox 2"/>
          <p:cNvSpPr txBox="1">
            <a:spLocks noChangeArrowheads="1"/>
          </p:cNvSpPr>
          <p:nvPr/>
        </p:nvSpPr>
        <p:spPr bwMode="auto">
          <a:xfrm>
            <a:off x="785813" y="1785938"/>
            <a:ext cx="7500937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50000"/>
              </a:lnSpc>
              <a:buFont typeface="Calibri" pitchFamily="34" charset="0"/>
              <a:buAutoNum type="alphaLcPeriod"/>
            </a:pPr>
            <a:r>
              <a:rPr lang="en-US" sz="2300" b="1" dirty="0" err="1">
                <a:latin typeface="Calibri" pitchFamily="34" charset="0"/>
              </a:rPr>
              <a:t>Jumlah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permintaan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informasi</a:t>
            </a:r>
            <a:r>
              <a:rPr lang="en-US" sz="2300" b="1" dirty="0">
                <a:latin typeface="Calibri" pitchFamily="34" charset="0"/>
              </a:rPr>
              <a:t> yang </a:t>
            </a:r>
            <a:r>
              <a:rPr lang="en-US" sz="2300" b="1" dirty="0" err="1">
                <a:latin typeface="Calibri" pitchFamily="34" charset="0"/>
              </a:rPr>
              <a:t>diterima</a:t>
            </a:r>
            <a:r>
              <a:rPr lang="en-US" sz="2300" b="1" dirty="0">
                <a:latin typeface="Calibri" pitchFamily="34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Calibri" pitchFamily="34" charset="0"/>
              <a:buAutoNum type="alphaLcPeriod"/>
            </a:pPr>
            <a:r>
              <a:rPr lang="en-US" sz="2300" b="1" dirty="0" err="1">
                <a:latin typeface="Calibri" pitchFamily="34" charset="0"/>
              </a:rPr>
              <a:t>Waktu</a:t>
            </a:r>
            <a:r>
              <a:rPr lang="en-US" sz="2300" b="1" dirty="0">
                <a:latin typeface="Calibri" pitchFamily="34" charset="0"/>
              </a:rPr>
              <a:t> yang </a:t>
            </a:r>
            <a:r>
              <a:rPr lang="en-US" sz="2300" b="1" dirty="0" err="1">
                <a:latin typeface="Calibri" pitchFamily="34" charset="0"/>
              </a:rPr>
              <a:t>diperlukan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Badan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Publik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dalam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memenuhi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setiap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permintaan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informasi</a:t>
            </a:r>
            <a:r>
              <a:rPr lang="en-US" sz="2300" b="1" dirty="0">
                <a:latin typeface="Calibri" pitchFamily="34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Calibri" pitchFamily="34" charset="0"/>
              <a:buAutoNum type="alphaLcPeriod"/>
            </a:pPr>
            <a:r>
              <a:rPr lang="en-US" sz="2300" b="1" dirty="0" err="1">
                <a:latin typeface="Calibri" pitchFamily="34" charset="0"/>
              </a:rPr>
              <a:t>Jumlah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pemberian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dan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penolakan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permintaan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informasi</a:t>
            </a:r>
            <a:r>
              <a:rPr lang="en-US" sz="2300" b="1" dirty="0">
                <a:latin typeface="Calibri" pitchFamily="34" charset="0"/>
              </a:rPr>
              <a:t>; </a:t>
            </a:r>
            <a:r>
              <a:rPr lang="en-US" sz="2300" b="1" dirty="0" err="1">
                <a:latin typeface="Calibri" pitchFamily="34" charset="0"/>
              </a:rPr>
              <a:t>dan</a:t>
            </a:r>
            <a:r>
              <a:rPr lang="en-US" sz="2300" b="1" dirty="0">
                <a:latin typeface="Calibri" pitchFamily="34" charset="0"/>
              </a:rPr>
              <a:t>/</a:t>
            </a:r>
            <a:r>
              <a:rPr lang="en-US" sz="2300" b="1" dirty="0" err="1">
                <a:latin typeface="Calibri" pitchFamily="34" charset="0"/>
              </a:rPr>
              <a:t>atau</a:t>
            </a:r>
            <a:r>
              <a:rPr lang="en-US" sz="2300" b="1" dirty="0">
                <a:latin typeface="Calibri" pitchFamily="34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Calibri" pitchFamily="34" charset="0"/>
              <a:buAutoNum type="alphaLcPeriod"/>
            </a:pPr>
            <a:r>
              <a:rPr lang="en-US" sz="2300" b="1" dirty="0" err="1">
                <a:latin typeface="Calibri" pitchFamily="34" charset="0"/>
              </a:rPr>
              <a:t>Alasan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penolakan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permintaan</a:t>
            </a:r>
            <a:r>
              <a:rPr lang="en-US" sz="2300" b="1" dirty="0">
                <a:latin typeface="Calibri" pitchFamily="34" charset="0"/>
              </a:rPr>
              <a:t> </a:t>
            </a:r>
            <a:r>
              <a:rPr lang="en-US" sz="2300" b="1" dirty="0" err="1">
                <a:latin typeface="Calibri" pitchFamily="34" charset="0"/>
              </a:rPr>
              <a:t>informasi</a:t>
            </a:r>
            <a:r>
              <a:rPr lang="en-US" sz="2300" b="1" dirty="0">
                <a:latin typeface="Calibri" pitchFamily="34" charset="0"/>
              </a:rPr>
              <a:t>.</a:t>
            </a:r>
          </a:p>
        </p:txBody>
      </p:sp>
      <p:sp>
        <p:nvSpPr>
          <p:cNvPr id="99333" name="Title 3"/>
          <p:cNvSpPr>
            <a:spLocks noGrp="1"/>
          </p:cNvSpPr>
          <p:nvPr>
            <p:ph type="title" idx="4294967295"/>
          </p:nvPr>
        </p:nvSpPr>
        <p:spPr>
          <a:xfrm>
            <a:off x="457200" y="-928688"/>
            <a:ext cx="8229600" cy="368300"/>
          </a:xfrm>
        </p:spPr>
        <p:txBody>
          <a:bodyPr/>
          <a:lstStyle/>
          <a:p>
            <a:pPr eaLnBrk="1" hangingPunct="1"/>
            <a:r>
              <a:rPr lang="en-US" sz="1200" smtClean="0"/>
              <a:t>BADAN PUBLIK WAJIB MENGUMUMKAN</a:t>
            </a:r>
          </a:p>
        </p:txBody>
      </p:sp>
      <p:pic>
        <p:nvPicPr>
          <p:cNvPr id="99334" name="Picture 2" descr="E:\TANAM POHON 10 jan 10\Banner Pelayanan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14963"/>
            <a:ext cx="9144000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4"/>
            <a:ext cx="9144000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/>
              <a:t>INSTRUMEN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/>
              <a:t>TRANSAKSI LAYANAN INFORMASI</a:t>
            </a:r>
          </a:p>
        </p:txBody>
      </p:sp>
      <p:sp>
        <p:nvSpPr>
          <p:cNvPr id="94212" name="TextBox 2"/>
          <p:cNvSpPr txBox="1">
            <a:spLocks noChangeArrowheads="1"/>
          </p:cNvSpPr>
          <p:nvPr/>
        </p:nvSpPr>
        <p:spPr bwMode="auto">
          <a:xfrm>
            <a:off x="857250" y="1101725"/>
            <a:ext cx="742950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400" dirty="0" err="1">
                <a:latin typeface="Calibri" pitchFamily="34" charset="0"/>
              </a:rPr>
              <a:t>Formulir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Permintaan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Informasi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Publik</a:t>
            </a:r>
            <a:r>
              <a:rPr lang="en-US" sz="2400" dirty="0">
                <a:latin typeface="Calibri" pitchFamily="34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400" dirty="0" err="1">
                <a:latin typeface="Calibri" pitchFamily="34" charset="0"/>
              </a:rPr>
              <a:t>Tanda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Bukti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Penerimaan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Informasi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Publik</a:t>
            </a:r>
            <a:r>
              <a:rPr lang="en-US" sz="2400" dirty="0">
                <a:latin typeface="Calibri" pitchFamily="34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400" dirty="0" err="1">
                <a:latin typeface="Calibri" pitchFamily="34" charset="0"/>
              </a:rPr>
              <a:t>Tanda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Bukti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Penyerahan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Informasi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Publik</a:t>
            </a:r>
            <a:r>
              <a:rPr lang="en-US" sz="2400" dirty="0">
                <a:latin typeface="Calibri" pitchFamily="34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400" dirty="0" err="1">
                <a:latin typeface="Calibri" pitchFamily="34" charset="0"/>
              </a:rPr>
              <a:t>Formulir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Pemberitahuan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Tertulis</a:t>
            </a:r>
            <a:r>
              <a:rPr lang="en-US" sz="2400" dirty="0">
                <a:latin typeface="Calibri" pitchFamily="34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400" dirty="0" err="1">
                <a:latin typeface="Calibri" pitchFamily="34" charset="0"/>
              </a:rPr>
              <a:t>Formulir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Penolakan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Permohonan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Informasi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Publik</a:t>
            </a:r>
            <a:r>
              <a:rPr lang="en-US" sz="2400" dirty="0">
                <a:latin typeface="Calibri" pitchFamily="34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US" sz="2400" u="sng" dirty="0" err="1">
                <a:solidFill>
                  <a:srgbClr val="C00000"/>
                </a:solidFill>
                <a:latin typeface="Calibri" pitchFamily="34" charset="0"/>
              </a:rPr>
              <a:t>Formulir</a:t>
            </a:r>
            <a:r>
              <a:rPr lang="en-US" sz="2400" u="sng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2400" u="sng" dirty="0" err="1">
                <a:solidFill>
                  <a:srgbClr val="C00000"/>
                </a:solidFill>
                <a:latin typeface="Calibri" pitchFamily="34" charset="0"/>
              </a:rPr>
              <a:t>Keberatan</a:t>
            </a:r>
            <a:r>
              <a:rPr lang="en-US" sz="2400" u="sng" dirty="0">
                <a:solidFill>
                  <a:srgbClr val="C00000"/>
                </a:solidFill>
                <a:latin typeface="Calibri" pitchFamily="34" charset="0"/>
              </a:rPr>
              <a:t>/</a:t>
            </a:r>
            <a:r>
              <a:rPr lang="en-US" sz="2400" u="sng" dirty="0" err="1">
                <a:solidFill>
                  <a:srgbClr val="C00000"/>
                </a:solidFill>
                <a:latin typeface="Calibri" pitchFamily="34" charset="0"/>
              </a:rPr>
              <a:t>Pernyataan</a:t>
            </a:r>
            <a:r>
              <a:rPr lang="en-US" sz="2400" u="sng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2400" u="sng" dirty="0" err="1">
                <a:solidFill>
                  <a:srgbClr val="C00000"/>
                </a:solidFill>
                <a:latin typeface="Calibri" pitchFamily="34" charset="0"/>
              </a:rPr>
              <a:t>Keberatan</a:t>
            </a:r>
            <a:r>
              <a:rPr lang="en-US" sz="2400" u="sng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2400" u="sng" dirty="0" err="1">
                <a:solidFill>
                  <a:srgbClr val="C00000"/>
                </a:solidFill>
                <a:latin typeface="Calibri" pitchFamily="34" charset="0"/>
              </a:rPr>
              <a:t>atas</a:t>
            </a:r>
            <a:r>
              <a:rPr lang="en-US" sz="2400" u="sng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2400" u="sng" dirty="0" err="1">
                <a:solidFill>
                  <a:srgbClr val="C00000"/>
                </a:solidFill>
                <a:latin typeface="Calibri" pitchFamily="34" charset="0"/>
              </a:rPr>
              <a:t>Permohonan</a:t>
            </a:r>
            <a:r>
              <a:rPr lang="en-US" sz="2400" u="sng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2400" u="sng" dirty="0" err="1">
                <a:solidFill>
                  <a:srgbClr val="C00000"/>
                </a:solidFill>
                <a:latin typeface="Calibri" pitchFamily="34" charset="0"/>
              </a:rPr>
              <a:t>Informasi</a:t>
            </a:r>
            <a:r>
              <a:rPr lang="en-US" sz="2400" u="sng" dirty="0">
                <a:solidFill>
                  <a:srgbClr val="C00000"/>
                </a:solidFill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3" name="Picture 2" descr="formulir-permintaan-i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813" y="71438"/>
            <a:ext cx="5289550" cy="66436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6929454" y="2643182"/>
            <a:ext cx="1714512" cy="14287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dirty="0" smtClean="0">
                <a:solidFill>
                  <a:schemeClr val="tx1"/>
                </a:solidFill>
              </a:rPr>
              <a:t>No.Pendaftaran</a:t>
            </a:r>
            <a:endParaRPr lang="id-ID" sz="800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16200000" flipH="1">
            <a:off x="6429388" y="1857364"/>
            <a:ext cx="1071570" cy="642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5143504" y="1214422"/>
            <a:ext cx="2143140" cy="428628"/>
          </a:xfrm>
          <a:prstGeom prst="ellipse">
            <a:avLst/>
          </a:prstGeom>
          <a:noFill/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7" name="Picture 3" descr="tanda-bukti-permintaan-i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9800" y="142875"/>
            <a:ext cx="7275513" cy="6572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5786446" y="1571612"/>
            <a:ext cx="2143140" cy="428628"/>
          </a:xfrm>
          <a:prstGeom prst="ellipse">
            <a:avLst/>
          </a:prstGeom>
          <a:noFill/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8" name="Straight Connector 7"/>
          <p:cNvCxnSpPr/>
          <p:nvPr/>
        </p:nvCxnSpPr>
        <p:spPr>
          <a:xfrm rot="16200000" flipH="1">
            <a:off x="6858015" y="2214555"/>
            <a:ext cx="1071570" cy="642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6858016" y="3000372"/>
            <a:ext cx="1714512" cy="14287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dirty="0" smtClean="0">
                <a:solidFill>
                  <a:schemeClr val="tx1"/>
                </a:solidFill>
              </a:rPr>
              <a:t>No.Pendaftaran</a:t>
            </a:r>
            <a:endParaRPr lang="id-ID" sz="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1" name="Picture 4" descr="tanda-bukti-penerimaa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42875"/>
            <a:ext cx="6786563" cy="6530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>
          <a:xfrm>
            <a:off x="5572132" y="1214422"/>
            <a:ext cx="2143140" cy="428628"/>
          </a:xfrm>
          <a:prstGeom prst="ellipse">
            <a:avLst/>
          </a:prstGeom>
          <a:noFill/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5" name="Straight Connector 4"/>
          <p:cNvCxnSpPr>
            <a:stCxn id="3" idx="4"/>
          </p:cNvCxnSpPr>
          <p:nvPr/>
        </p:nvCxnSpPr>
        <p:spPr>
          <a:xfrm rot="16200000" flipH="1">
            <a:off x="6429388" y="1857364"/>
            <a:ext cx="1071570" cy="642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6929454" y="2643182"/>
            <a:ext cx="1714512" cy="14287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dirty="0" smtClean="0">
                <a:solidFill>
                  <a:schemeClr val="tx1"/>
                </a:solidFill>
              </a:rPr>
              <a:t>No.Pendaftaran</a:t>
            </a:r>
            <a:endParaRPr lang="id-ID" sz="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FORM-LAPORAN-HARIAN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55563"/>
            <a:ext cx="8929687" cy="5302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Box 3"/>
          <p:cNvSpPr txBox="1">
            <a:spLocks noChangeArrowheads="1"/>
          </p:cNvSpPr>
          <p:nvPr/>
        </p:nvSpPr>
        <p:spPr bwMode="auto">
          <a:xfrm>
            <a:off x="8001000" y="1785938"/>
            <a:ext cx="7858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alibri" pitchFamily="34" charset="0"/>
              </a:rPr>
              <a:t>STATUS</a:t>
            </a:r>
          </a:p>
        </p:txBody>
      </p:sp>
      <p:pic>
        <p:nvPicPr>
          <p:cNvPr id="102403" name="Picture 2" descr="FORM-LAP-MINGGUAN&amp;BULANA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71438"/>
            <a:ext cx="8997950" cy="43576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001000" y="1785938"/>
            <a:ext cx="85725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>
                <a:solidFill>
                  <a:schemeClr val="tx1"/>
                </a:solidFill>
              </a:rPr>
              <a:t>KETERANGAN /STATUS</a:t>
            </a:r>
            <a:endParaRPr lang="en-US" sz="1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/>
              <a:t>KEBERATAN PEMOHON INFORMASI PUBLIK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7188" y="825500"/>
            <a:ext cx="8501062" cy="4246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latin typeface="+mn-lt"/>
                <a:cs typeface="+mn-cs"/>
              </a:rPr>
              <a:t>Setiap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pemohon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informasi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dapat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mengajukan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keberatan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secara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tertulis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kepada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atasan</a:t>
            </a:r>
            <a:r>
              <a:rPr lang="en-US" b="1" dirty="0">
                <a:latin typeface="+mn-lt"/>
                <a:cs typeface="+mn-cs"/>
              </a:rPr>
              <a:t> PPID </a:t>
            </a:r>
            <a:r>
              <a:rPr lang="en-US" b="1" dirty="0" err="1">
                <a:latin typeface="+mn-lt"/>
                <a:cs typeface="+mn-cs"/>
              </a:rPr>
              <a:t>berdasarkan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alasan</a:t>
            </a:r>
            <a:r>
              <a:rPr lang="en-US" b="1" dirty="0">
                <a:latin typeface="+mn-lt"/>
                <a:cs typeface="+mn-cs"/>
              </a:rPr>
              <a:t> : </a:t>
            </a:r>
          </a:p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b="1" dirty="0" err="1">
                <a:solidFill>
                  <a:srgbClr val="FF0000"/>
                </a:solidFill>
                <a:latin typeface="+mn-lt"/>
                <a:cs typeface="+mn-cs"/>
              </a:rPr>
              <a:t>penolakan</a:t>
            </a:r>
            <a:r>
              <a:rPr lang="en-US" b="1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+mn-lt"/>
                <a:cs typeface="+mn-cs"/>
              </a:rPr>
              <a:t>atas</a:t>
            </a:r>
            <a:r>
              <a:rPr lang="en-US" b="1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+mn-lt"/>
                <a:cs typeface="+mn-cs"/>
              </a:rPr>
              <a:t>permintaan</a:t>
            </a:r>
            <a:r>
              <a:rPr lang="en-US" b="1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+mn-lt"/>
                <a:cs typeface="+mn-cs"/>
              </a:rPr>
              <a:t>informasi</a:t>
            </a:r>
            <a:r>
              <a:rPr lang="en-US" b="1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+mn-lt"/>
                <a:cs typeface="+mn-cs"/>
              </a:rPr>
              <a:t>berdasarkan</a:t>
            </a:r>
            <a:r>
              <a:rPr lang="en-US" b="1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+mn-lt"/>
                <a:cs typeface="+mn-cs"/>
              </a:rPr>
              <a:t>alasan</a:t>
            </a:r>
            <a:r>
              <a:rPr lang="en-US" b="1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+mn-lt"/>
                <a:cs typeface="+mn-cs"/>
              </a:rPr>
              <a:t>pengecualian</a:t>
            </a:r>
            <a:r>
              <a:rPr lang="en-US" b="1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+mn-lt"/>
                <a:cs typeface="+mn-cs"/>
              </a:rPr>
              <a:t>sebagaimana</a:t>
            </a:r>
            <a:r>
              <a:rPr lang="en-US" b="1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+mn-lt"/>
                <a:cs typeface="+mn-cs"/>
              </a:rPr>
              <a:t>Pasal</a:t>
            </a:r>
            <a:r>
              <a:rPr lang="en-US" b="1" dirty="0">
                <a:solidFill>
                  <a:srgbClr val="FF0000"/>
                </a:solidFill>
                <a:latin typeface="+mn-lt"/>
                <a:cs typeface="+mn-cs"/>
              </a:rPr>
              <a:t> 17; </a:t>
            </a:r>
          </a:p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b="1" dirty="0" err="1">
                <a:latin typeface="+mn-lt"/>
                <a:cs typeface="+mn-cs"/>
              </a:rPr>
              <a:t>tidak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disediakan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informasi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berkala</a:t>
            </a:r>
            <a:r>
              <a:rPr lang="en-US" b="1" dirty="0">
                <a:latin typeface="+mn-lt"/>
                <a:cs typeface="+mn-cs"/>
              </a:rPr>
              <a:t>, </a:t>
            </a:r>
          </a:p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b="1" dirty="0" err="1">
                <a:latin typeface="+mn-lt"/>
                <a:cs typeface="+mn-cs"/>
              </a:rPr>
              <a:t>tidak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ditanggapinya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permintaan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informasi</a:t>
            </a:r>
            <a:r>
              <a:rPr lang="en-US" b="1" dirty="0">
                <a:latin typeface="+mn-lt"/>
                <a:cs typeface="+mn-cs"/>
              </a:rPr>
              <a:t>, </a:t>
            </a:r>
          </a:p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b="1" dirty="0" err="1">
                <a:latin typeface="+mn-lt"/>
                <a:cs typeface="+mn-cs"/>
              </a:rPr>
              <a:t>permintaan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informasi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ditanggapi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tidak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sebagaimana</a:t>
            </a:r>
            <a:r>
              <a:rPr lang="en-US" b="1" dirty="0">
                <a:latin typeface="+mn-lt"/>
                <a:cs typeface="+mn-cs"/>
              </a:rPr>
              <a:t> yang </a:t>
            </a:r>
            <a:r>
              <a:rPr lang="en-US" b="1" dirty="0" err="1">
                <a:latin typeface="+mn-lt"/>
                <a:cs typeface="+mn-cs"/>
              </a:rPr>
              <a:t>diminta</a:t>
            </a:r>
            <a:r>
              <a:rPr lang="en-US" b="1" dirty="0">
                <a:latin typeface="+mn-lt"/>
                <a:cs typeface="+mn-cs"/>
              </a:rPr>
              <a:t>, </a:t>
            </a:r>
          </a:p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b="1" dirty="0" err="1">
                <a:latin typeface="+mn-lt"/>
                <a:cs typeface="+mn-cs"/>
              </a:rPr>
              <a:t>tidak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dipenuhinya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permintaan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informasi</a:t>
            </a:r>
            <a:r>
              <a:rPr lang="en-US" b="1" dirty="0">
                <a:latin typeface="+mn-lt"/>
                <a:cs typeface="+mn-cs"/>
              </a:rPr>
              <a:t>, </a:t>
            </a:r>
          </a:p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b="1" dirty="0" err="1">
                <a:latin typeface="+mn-lt"/>
                <a:cs typeface="+mn-cs"/>
              </a:rPr>
              <a:t>pengenaan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biaya</a:t>
            </a:r>
            <a:r>
              <a:rPr lang="en-US" b="1" dirty="0">
                <a:latin typeface="+mn-lt"/>
                <a:cs typeface="+mn-cs"/>
              </a:rPr>
              <a:t> yang </a:t>
            </a:r>
            <a:r>
              <a:rPr lang="en-US" b="1" dirty="0" err="1">
                <a:latin typeface="+mn-lt"/>
                <a:cs typeface="+mn-cs"/>
              </a:rPr>
              <a:t>tidak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wajar</a:t>
            </a:r>
            <a:r>
              <a:rPr lang="en-US" b="1" dirty="0">
                <a:latin typeface="+mn-lt"/>
                <a:cs typeface="+mn-cs"/>
              </a:rPr>
              <a:t>, </a:t>
            </a:r>
          </a:p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b="1" dirty="0" err="1">
                <a:latin typeface="+mn-lt"/>
                <a:cs typeface="+mn-cs"/>
              </a:rPr>
              <a:t>penyampaian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informasi</a:t>
            </a:r>
            <a:r>
              <a:rPr lang="en-US" b="1" dirty="0">
                <a:latin typeface="+mn-lt"/>
                <a:cs typeface="+mn-cs"/>
              </a:rPr>
              <a:t> yang </a:t>
            </a:r>
            <a:r>
              <a:rPr lang="en-US" b="1" dirty="0" err="1">
                <a:latin typeface="+mn-lt"/>
                <a:cs typeface="+mn-cs"/>
              </a:rPr>
              <a:t>melebihi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waktu</a:t>
            </a:r>
            <a:r>
              <a:rPr lang="en-US" b="1" dirty="0">
                <a:latin typeface="+mn-lt"/>
                <a:cs typeface="+mn-cs"/>
              </a:rPr>
              <a:t> yang </a:t>
            </a:r>
            <a:r>
              <a:rPr lang="en-US" b="1" dirty="0" err="1">
                <a:latin typeface="+mn-lt"/>
                <a:cs typeface="+mn-cs"/>
              </a:rPr>
              <a:t>diatur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dalam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Undang-Undang</a:t>
            </a:r>
            <a:r>
              <a:rPr lang="en-US" b="1" dirty="0">
                <a:latin typeface="+mn-lt"/>
                <a:cs typeface="+mn-cs"/>
              </a:rPr>
              <a:t> </a:t>
            </a:r>
            <a:r>
              <a:rPr lang="en-US" b="1" dirty="0" err="1">
                <a:latin typeface="+mn-lt"/>
                <a:cs typeface="+mn-cs"/>
              </a:rPr>
              <a:t>ini</a:t>
            </a:r>
            <a:r>
              <a:rPr lang="en-US" b="1" dirty="0">
                <a:latin typeface="+mn-lt"/>
                <a:cs typeface="+mn-cs"/>
              </a:rPr>
              <a:t>.</a:t>
            </a:r>
          </a:p>
        </p:txBody>
      </p:sp>
      <p:sp>
        <p:nvSpPr>
          <p:cNvPr id="98309" name="Title 3"/>
          <p:cNvSpPr>
            <a:spLocks noGrp="1"/>
          </p:cNvSpPr>
          <p:nvPr>
            <p:ph type="title" idx="4294967295"/>
          </p:nvPr>
        </p:nvSpPr>
        <p:spPr>
          <a:xfrm>
            <a:off x="457200" y="-928688"/>
            <a:ext cx="8229600" cy="368300"/>
          </a:xfrm>
        </p:spPr>
        <p:txBody>
          <a:bodyPr/>
          <a:lstStyle/>
          <a:p>
            <a:pPr eaLnBrk="1" hangingPunct="1"/>
            <a:r>
              <a:rPr lang="en-US" sz="1200" smtClean="0"/>
              <a:t>BADAN PUBLIK WAJIB MENGUMUMKAN</a:t>
            </a:r>
          </a:p>
        </p:txBody>
      </p:sp>
      <p:pic>
        <p:nvPicPr>
          <p:cNvPr id="98310" name="Picture 2" descr="E:\TANAM POHON 10 jan 10\Banner Pelayanan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14963"/>
            <a:ext cx="9144000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Box 1"/>
          <p:cNvSpPr txBox="1">
            <a:spLocks noChangeArrowheads="1"/>
          </p:cNvSpPr>
          <p:nvPr/>
        </p:nvSpPr>
        <p:spPr bwMode="auto">
          <a:xfrm>
            <a:off x="785813" y="2690813"/>
            <a:ext cx="2000250" cy="46166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d-ID" sz="2400" b="1" dirty="0" smtClean="0">
                <a:solidFill>
                  <a:srgbClr val="C00000"/>
                </a:solidFill>
                <a:latin typeface="Calibri" pitchFamily="34" charset="0"/>
              </a:rPr>
              <a:t>Badan publik</a:t>
            </a:r>
            <a:endParaRPr lang="en-US" sz="2400" b="1" dirty="0">
              <a:latin typeface="Calibri" pitchFamily="34" charset="0"/>
            </a:endParaRPr>
          </a:p>
        </p:txBody>
      </p:sp>
      <p:cxnSp>
        <p:nvCxnSpPr>
          <p:cNvPr id="5" name="Elbow Connector 4"/>
          <p:cNvCxnSpPr/>
          <p:nvPr/>
        </p:nvCxnSpPr>
        <p:spPr>
          <a:xfrm rot="16200000" flipH="1">
            <a:off x="3286125" y="3500434"/>
            <a:ext cx="1857375" cy="714375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76" name="TextBox 5"/>
          <p:cNvSpPr txBox="1">
            <a:spLocks noChangeArrowheads="1"/>
          </p:cNvSpPr>
          <p:nvPr/>
        </p:nvSpPr>
        <p:spPr bwMode="auto">
          <a:xfrm>
            <a:off x="2643188" y="4857760"/>
            <a:ext cx="3857625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err="1">
                <a:solidFill>
                  <a:srgbClr val="C00000"/>
                </a:solidFill>
                <a:latin typeface="Calibri" pitchFamily="34" charset="0"/>
              </a:rPr>
              <a:t>Apa</a:t>
            </a:r>
            <a:r>
              <a:rPr lang="en-US" b="1" dirty="0">
                <a:solidFill>
                  <a:srgbClr val="C00000"/>
                </a:solidFill>
                <a:latin typeface="Calibri" pitchFamily="34" charset="0"/>
              </a:rPr>
              <a:t> yang </a:t>
            </a:r>
            <a:r>
              <a:rPr lang="en-US" b="1" dirty="0" err="1">
                <a:solidFill>
                  <a:srgbClr val="C00000"/>
                </a:solidFill>
                <a:latin typeface="Calibri" pitchFamily="34" charset="0"/>
              </a:rPr>
              <a:t>harus</a:t>
            </a:r>
            <a:r>
              <a:rPr lang="en-US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libri" pitchFamily="34" charset="0"/>
              </a:rPr>
              <a:t>dilakukan</a:t>
            </a:r>
            <a:r>
              <a:rPr lang="en-US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libri" pitchFamily="34" charset="0"/>
              </a:rPr>
              <a:t>oleh</a:t>
            </a:r>
            <a:r>
              <a:rPr lang="en-US" b="1" dirty="0">
                <a:solidFill>
                  <a:srgbClr val="C00000"/>
                </a:solidFill>
                <a:latin typeface="Calibri" pitchFamily="34" charset="0"/>
              </a:rPr>
              <a:t> PPID 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/>
              <a:t>PE</a:t>
            </a:r>
            <a:r>
              <a:rPr lang="id-ID" sz="3200" b="1" dirty="0"/>
              <a:t>MBERIAN/PENOLAKAN</a:t>
            </a:r>
            <a:r>
              <a:rPr lang="en-US" sz="3200" b="1" dirty="0"/>
              <a:t> INFORMASI PUBLIK</a:t>
            </a:r>
          </a:p>
        </p:txBody>
      </p:sp>
      <p:sp>
        <p:nvSpPr>
          <p:cNvPr id="54278" name="TextBox 7"/>
          <p:cNvSpPr txBox="1">
            <a:spLocks noChangeArrowheads="1"/>
          </p:cNvSpPr>
          <p:nvPr/>
        </p:nvSpPr>
        <p:spPr bwMode="auto">
          <a:xfrm>
            <a:off x="6286500" y="2571744"/>
            <a:ext cx="2000250" cy="83099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d-ID" sz="2400" b="1" dirty="0" smtClean="0">
                <a:solidFill>
                  <a:srgbClr val="C00000"/>
                </a:solidFill>
                <a:latin typeface="Calibri" pitchFamily="34" charset="0"/>
              </a:rPr>
              <a:t>Pemohon Informasi</a:t>
            </a:r>
            <a:endParaRPr lang="en-US" b="1" dirty="0">
              <a:solidFill>
                <a:srgbClr val="C00000"/>
              </a:solidFill>
              <a:latin typeface="Calibri" pitchFamily="34" charset="0"/>
            </a:endParaRPr>
          </a:p>
        </p:txBody>
      </p:sp>
      <p:cxnSp>
        <p:nvCxnSpPr>
          <p:cNvPr id="10" name="Straight Arrow Connector 9"/>
          <p:cNvCxnSpPr>
            <a:stCxn id="54273" idx="3"/>
          </p:cNvCxnSpPr>
          <p:nvPr/>
        </p:nvCxnSpPr>
        <p:spPr>
          <a:xfrm>
            <a:off x="2786063" y="2921646"/>
            <a:ext cx="3500449" cy="72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80" name="TextBox 8"/>
          <p:cNvSpPr txBox="1">
            <a:spLocks noChangeArrowheads="1"/>
          </p:cNvSpPr>
          <p:nvPr/>
        </p:nvSpPr>
        <p:spPr bwMode="auto">
          <a:xfrm>
            <a:off x="571500" y="1219200"/>
            <a:ext cx="80724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d-ID" dirty="0">
                <a:latin typeface="Calibri" pitchFamily="34" charset="0"/>
              </a:rPr>
              <a:t>Apa yang harus dilakukan PPID, jika informasi yang diminta </a:t>
            </a:r>
            <a:r>
              <a:rPr lang="id-ID" dirty="0">
                <a:solidFill>
                  <a:srgbClr val="FF0000"/>
                </a:solidFill>
                <a:latin typeface="Calibri" pitchFamily="34" charset="0"/>
              </a:rPr>
              <a:t>belum</a:t>
            </a:r>
            <a:r>
              <a:rPr lang="id-ID" dirty="0">
                <a:latin typeface="Calibri" pitchFamily="34" charset="0"/>
              </a:rPr>
              <a:t> tersedia pada hari ke 10, untuk mendapatkan tambahan waktu 7 hari kerja dalam  menyiapkan/menyediakan informasi yang diminta oleh pemohon informasi?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0100" y="4071942"/>
            <a:ext cx="1643074" cy="369332"/>
          </a:xfrm>
          <a:prstGeom prst="rect">
            <a:avLst/>
          </a:prstGeom>
          <a:noFill/>
          <a:ln w="952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id-ID" b="1" dirty="0" smtClean="0"/>
              <a:t>17 hari kerja</a:t>
            </a:r>
            <a:endParaRPr lang="id-ID" b="1" dirty="0"/>
          </a:p>
        </p:txBody>
      </p:sp>
      <p:cxnSp>
        <p:nvCxnSpPr>
          <p:cNvPr id="29" name="Straight Connector 28"/>
          <p:cNvCxnSpPr>
            <a:stCxn id="54273" idx="2"/>
          </p:cNvCxnSpPr>
          <p:nvPr/>
        </p:nvCxnSpPr>
        <p:spPr>
          <a:xfrm rot="5400000">
            <a:off x="1326196" y="3612200"/>
            <a:ext cx="919464" cy="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Box 1"/>
          <p:cNvSpPr txBox="1">
            <a:spLocks noChangeArrowheads="1"/>
          </p:cNvSpPr>
          <p:nvPr/>
        </p:nvSpPr>
        <p:spPr bwMode="auto">
          <a:xfrm>
            <a:off x="642910" y="2758385"/>
            <a:ext cx="2857520" cy="138499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Calibri" pitchFamily="34" charset="0"/>
              </a:rPr>
              <a:t>L</a:t>
            </a:r>
            <a:r>
              <a:rPr lang="id-ID" sz="2800" dirty="0" smtClean="0">
                <a:solidFill>
                  <a:srgbClr val="C00000"/>
                </a:solidFill>
                <a:latin typeface="Calibri" pitchFamily="34" charset="0"/>
              </a:rPr>
              <a:t>aporan Keuangan Badan Publik Tahun 2010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584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/>
              <a:t>P</a:t>
            </a:r>
            <a:r>
              <a:rPr lang="id-ID" sz="3200" b="1" dirty="0" smtClean="0"/>
              <a:t>ERMINTAAN </a:t>
            </a:r>
            <a:r>
              <a:rPr lang="en-US" sz="3200" b="1" dirty="0" smtClean="0"/>
              <a:t>INFORMASI </a:t>
            </a:r>
            <a:r>
              <a:rPr lang="en-US" sz="3200" b="1" dirty="0"/>
              <a:t>PUBLIK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4929190" y="2335122"/>
            <a:ext cx="3929090" cy="230832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s-ES" dirty="0" err="1" smtClean="0"/>
              <a:t>Rencana</a:t>
            </a:r>
            <a:r>
              <a:rPr lang="es-ES" dirty="0" smtClean="0"/>
              <a:t> dan </a:t>
            </a:r>
            <a:r>
              <a:rPr lang="es-ES" dirty="0" err="1" smtClean="0"/>
              <a:t>laporan</a:t>
            </a:r>
            <a:r>
              <a:rPr lang="es-ES" dirty="0" smtClean="0"/>
              <a:t> </a:t>
            </a:r>
            <a:r>
              <a:rPr lang="es-ES" dirty="0" err="1" smtClean="0"/>
              <a:t>realisasi</a:t>
            </a:r>
            <a:r>
              <a:rPr lang="es-ES" dirty="0" smtClean="0"/>
              <a:t> </a:t>
            </a:r>
            <a:r>
              <a:rPr lang="es-ES" dirty="0" err="1" smtClean="0"/>
              <a:t>anggaran</a:t>
            </a:r>
            <a:endParaRPr lang="id-ID" dirty="0" smtClean="0"/>
          </a:p>
          <a:p>
            <a:pPr marL="342900" indent="-342900" algn="just">
              <a:buFont typeface="+mj-lt"/>
              <a:buAutoNum type="arabicPeriod"/>
            </a:pPr>
            <a:r>
              <a:rPr lang="id-ID" dirty="0" smtClean="0"/>
              <a:t>Neraca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d-ID" dirty="0" smtClean="0"/>
              <a:t>Laporan arus kas dan catatan atas laporan keuangan yang disusun sesuai dengan standar akuntansi yang berlaku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sv-SE" dirty="0" smtClean="0"/>
              <a:t>Daftar aset dan investasi;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34" y="1285860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Contoh</a:t>
            </a:r>
            <a:endParaRPr lang="id-ID" dirty="0"/>
          </a:p>
        </p:txBody>
      </p:sp>
      <p:sp>
        <p:nvSpPr>
          <p:cNvPr id="13" name="Right Arrow 12"/>
          <p:cNvSpPr/>
          <p:nvPr/>
        </p:nvSpPr>
        <p:spPr>
          <a:xfrm>
            <a:off x="3500430" y="3214686"/>
            <a:ext cx="1071570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3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extBox 1"/>
          <p:cNvSpPr txBox="1">
            <a:spLocks noChangeArrowheads="1"/>
          </p:cNvSpPr>
          <p:nvPr/>
        </p:nvSpPr>
        <p:spPr bwMode="auto">
          <a:xfrm>
            <a:off x="785813" y="2786063"/>
            <a:ext cx="75009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Calibri" pitchFamily="34" charset="0"/>
              </a:rPr>
              <a:t>Sekian ………</a:t>
            </a:r>
          </a:p>
          <a:p>
            <a:pPr algn="ctr"/>
            <a:r>
              <a:rPr lang="en-US" sz="3600">
                <a:latin typeface="Calibri" pitchFamily="34" charset="0"/>
              </a:rPr>
              <a:t>Terima Kasih</a:t>
            </a:r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8767</TotalTime>
  <Words>1638</Words>
  <Application>Microsoft Office PowerPoint</Application>
  <PresentationFormat>On-screen Show (4:3)</PresentationFormat>
  <Paragraphs>245</Paragraphs>
  <Slides>34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Slide 1</vt:lpstr>
      <vt:lpstr>DEFINISI BADAN PUBLIK</vt:lpstr>
      <vt:lpstr>DEFINISI INFORMASI PUBLIK</vt:lpstr>
      <vt:lpstr>Slide 4</vt:lpstr>
      <vt:lpstr>Slide 5</vt:lpstr>
      <vt:lpstr>Slide 6</vt:lpstr>
      <vt:lpstr>Slide 7</vt:lpstr>
      <vt:lpstr>ORGANISASI PPID</vt:lpstr>
      <vt:lpstr>Slide 9</vt:lpstr>
      <vt:lpstr>Slide 10</vt:lpstr>
      <vt:lpstr>SECARA BERKALA</vt:lpstr>
      <vt:lpstr>SECARA SERTA MERTA</vt:lpstr>
      <vt:lpstr>SETIAP SAAT</vt:lpstr>
      <vt:lpstr>LANJUTAN SETIAP SAAT</vt:lpstr>
      <vt:lpstr>DIKECUALIKAN</vt:lpstr>
      <vt:lpstr>Slide 16</vt:lpstr>
      <vt:lpstr>Slide 17</vt:lpstr>
      <vt:lpstr>Slide 18</vt:lpstr>
      <vt:lpstr>Slide 19</vt:lpstr>
      <vt:lpstr>Slide 20</vt:lpstr>
      <vt:lpstr>MEKANISME PERMOHONAN INFORMASI PUBLIK DI KEMENTERIAN KOMUNIKASI DAN INFORMATIKA</vt:lpstr>
      <vt:lpstr>OPERASIONAL PELAYANAN INFORMASI PUBLIK</vt:lpstr>
      <vt:lpstr>Slide 23</vt:lpstr>
      <vt:lpstr>BADAN PUBLIK WAJIB MENGUMUMKAN</vt:lpstr>
      <vt:lpstr>Slide 25</vt:lpstr>
      <vt:lpstr>Slide 26</vt:lpstr>
      <vt:lpstr>Slide 27</vt:lpstr>
      <vt:lpstr>Slide 28</vt:lpstr>
      <vt:lpstr>Slide 29</vt:lpstr>
      <vt:lpstr>Slide 30</vt:lpstr>
      <vt:lpstr>BADAN PUBLIK WAJIB MENGUMUMKAN</vt:lpstr>
      <vt:lpstr>Slide 32</vt:lpstr>
      <vt:lpstr>Slide 33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user</cp:lastModifiedBy>
  <cp:revision>1148</cp:revision>
  <dcterms:created xsi:type="dcterms:W3CDTF">2009-02-19T10:44:55Z</dcterms:created>
  <dcterms:modified xsi:type="dcterms:W3CDTF">2011-02-26T09:25:58Z</dcterms:modified>
</cp:coreProperties>
</file>